
<file path=[Content_Types].xml><?xml version="1.0" encoding="utf-8"?>
<Types xmlns="http://schemas.openxmlformats.org/package/2006/content-types">
  <Default Extension="png" ContentType="image/png"/>
  <Default Extension="svg" ContentType="image/svg+xml"/>
  <Default Extension="mp3" ContentType="audio/m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7" r:id="rId1"/>
  </p:sldMasterIdLst>
  <p:notesMasterIdLst>
    <p:notesMasterId r:id="rId26"/>
  </p:notesMasterIdLst>
  <p:sldIdLst>
    <p:sldId id="256" r:id="rId2"/>
    <p:sldId id="257" r:id="rId3"/>
    <p:sldId id="258" r:id="rId4"/>
    <p:sldId id="260" r:id="rId5"/>
    <p:sldId id="259" r:id="rId6"/>
    <p:sldId id="262" r:id="rId7"/>
    <p:sldId id="274" r:id="rId8"/>
    <p:sldId id="275" r:id="rId9"/>
    <p:sldId id="277" r:id="rId10"/>
    <p:sldId id="276" r:id="rId11"/>
    <p:sldId id="278" r:id="rId12"/>
    <p:sldId id="261" r:id="rId13"/>
    <p:sldId id="263" r:id="rId14"/>
    <p:sldId id="264" r:id="rId15"/>
    <p:sldId id="265" r:id="rId16"/>
    <p:sldId id="266" r:id="rId17"/>
    <p:sldId id="268" r:id="rId18"/>
    <p:sldId id="280" r:id="rId19"/>
    <p:sldId id="269" r:id="rId20"/>
    <p:sldId id="271" r:id="rId21"/>
    <p:sldId id="267" r:id="rId22"/>
    <p:sldId id="270" r:id="rId23"/>
    <p:sldId id="272" r:id="rId24"/>
    <p:sldId id="273" r:id="rId25"/>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1" autoAdjust="0"/>
    <p:restoredTop sz="94674"/>
  </p:normalViewPr>
  <p:slideViewPr>
    <p:cSldViewPr snapToGrid="0">
      <p:cViewPr varScale="1">
        <p:scale>
          <a:sx n="124" d="100"/>
          <a:sy n="124" d="100"/>
        </p:scale>
        <p:origin x="62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0EC7CD84-767F-4A5E-B852-9C1E71C83081}" type="datetimeFigureOut">
              <a:rPr lang="en-US" smtClean="0"/>
              <a:t>10/2/18</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EFFCD4A2-CC58-4F9B-BD2A-1D263392B441}" type="slidenum">
              <a:rPr lang="en-US" smtClean="0"/>
              <a:t>‹#›</a:t>
            </a:fld>
            <a:endParaRPr lang="en-US"/>
          </a:p>
        </p:txBody>
      </p:sp>
    </p:spTree>
    <p:extLst>
      <p:ext uri="{BB962C8B-B14F-4D97-AF65-F5344CB8AC3E}">
        <p14:creationId xmlns:p14="http://schemas.microsoft.com/office/powerpoint/2010/main" val="2145226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FCD4A2-CC58-4F9B-BD2A-1D263392B441}" type="slidenum">
              <a:rPr lang="en-US" smtClean="0"/>
              <a:t>1</a:t>
            </a:fld>
            <a:endParaRPr lang="en-US"/>
          </a:p>
        </p:txBody>
      </p:sp>
    </p:spTree>
    <p:extLst>
      <p:ext uri="{BB962C8B-B14F-4D97-AF65-F5344CB8AC3E}">
        <p14:creationId xmlns:p14="http://schemas.microsoft.com/office/powerpoint/2010/main" val="955842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How long does it feel like it will take to get home?</a:t>
            </a:r>
          </a:p>
          <a:p>
            <a:endParaRPr lang="en-US" dirty="0"/>
          </a:p>
          <a:p>
            <a:r>
              <a:rPr lang="en-US" dirty="0"/>
              <a:t>Drake (or Eminem, Lil Wayne, Kanye West) Forever</a:t>
            </a:r>
          </a:p>
        </p:txBody>
      </p:sp>
      <p:sp>
        <p:nvSpPr>
          <p:cNvPr id="4" name="Slide Number Placeholder 3"/>
          <p:cNvSpPr>
            <a:spLocks noGrp="1"/>
          </p:cNvSpPr>
          <p:nvPr>
            <p:ph type="sldNum" sz="quarter" idx="10"/>
          </p:nvPr>
        </p:nvSpPr>
        <p:spPr/>
        <p:txBody>
          <a:bodyPr/>
          <a:lstStyle/>
          <a:p>
            <a:fld id="{EFFCD4A2-CC58-4F9B-BD2A-1D263392B441}" type="slidenum">
              <a:rPr lang="en-US" smtClean="0"/>
              <a:t>10</a:t>
            </a:fld>
            <a:endParaRPr lang="en-US"/>
          </a:p>
        </p:txBody>
      </p:sp>
    </p:spTree>
    <p:extLst>
      <p:ext uri="{BB962C8B-B14F-4D97-AF65-F5344CB8AC3E}">
        <p14:creationId xmlns:p14="http://schemas.microsoft.com/office/powerpoint/2010/main" val="2058783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Kool and the Gang Celebration</a:t>
            </a:r>
          </a:p>
        </p:txBody>
      </p:sp>
      <p:sp>
        <p:nvSpPr>
          <p:cNvPr id="4" name="Slide Number Placeholder 3"/>
          <p:cNvSpPr>
            <a:spLocks noGrp="1"/>
          </p:cNvSpPr>
          <p:nvPr>
            <p:ph type="sldNum" sz="quarter" idx="10"/>
          </p:nvPr>
        </p:nvSpPr>
        <p:spPr/>
        <p:txBody>
          <a:bodyPr/>
          <a:lstStyle/>
          <a:p>
            <a:fld id="{EFFCD4A2-CC58-4F9B-BD2A-1D263392B441}" type="slidenum">
              <a:rPr lang="en-US" smtClean="0"/>
              <a:t>11</a:t>
            </a:fld>
            <a:endParaRPr lang="en-US"/>
          </a:p>
        </p:txBody>
      </p:sp>
    </p:spTree>
    <p:extLst>
      <p:ext uri="{BB962C8B-B14F-4D97-AF65-F5344CB8AC3E}">
        <p14:creationId xmlns:p14="http://schemas.microsoft.com/office/powerpoint/2010/main" val="1276566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FCD4A2-CC58-4F9B-BD2A-1D263392B441}" type="slidenum">
              <a:rPr lang="en-US" smtClean="0"/>
              <a:t>12</a:t>
            </a:fld>
            <a:endParaRPr lang="en-US"/>
          </a:p>
        </p:txBody>
      </p:sp>
    </p:spTree>
    <p:extLst>
      <p:ext uri="{BB962C8B-B14F-4D97-AF65-F5344CB8AC3E}">
        <p14:creationId xmlns:p14="http://schemas.microsoft.com/office/powerpoint/2010/main" val="2404067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years has the Newcastle Artists Exhibition been a part of Newcastle Days? This was the first year!</a:t>
            </a:r>
          </a:p>
        </p:txBody>
      </p:sp>
      <p:sp>
        <p:nvSpPr>
          <p:cNvPr id="4" name="Slide Number Placeholder 3"/>
          <p:cNvSpPr>
            <a:spLocks noGrp="1"/>
          </p:cNvSpPr>
          <p:nvPr>
            <p:ph type="sldNum" sz="quarter" idx="10"/>
          </p:nvPr>
        </p:nvSpPr>
        <p:spPr/>
        <p:txBody>
          <a:bodyPr/>
          <a:lstStyle/>
          <a:p>
            <a:fld id="{EFFCD4A2-CC58-4F9B-BD2A-1D263392B441}" type="slidenum">
              <a:rPr lang="en-US" smtClean="0"/>
              <a:t>13</a:t>
            </a:fld>
            <a:endParaRPr lang="en-US"/>
          </a:p>
        </p:txBody>
      </p:sp>
    </p:spTree>
    <p:extLst>
      <p:ext uri="{BB962C8B-B14F-4D97-AF65-F5344CB8AC3E}">
        <p14:creationId xmlns:p14="http://schemas.microsoft.com/office/powerpoint/2010/main" val="2324034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name of the Chamber of Commerce event?</a:t>
            </a:r>
          </a:p>
          <a:p>
            <a:endParaRPr lang="en-US" dirty="0"/>
          </a:p>
          <a:p>
            <a:r>
              <a:rPr lang="en-US" dirty="0"/>
              <a:t>Diamond Awards</a:t>
            </a:r>
          </a:p>
        </p:txBody>
      </p:sp>
      <p:sp>
        <p:nvSpPr>
          <p:cNvPr id="4" name="Slide Number Placeholder 3"/>
          <p:cNvSpPr>
            <a:spLocks noGrp="1"/>
          </p:cNvSpPr>
          <p:nvPr>
            <p:ph type="sldNum" sz="quarter" idx="10"/>
          </p:nvPr>
        </p:nvSpPr>
        <p:spPr/>
        <p:txBody>
          <a:bodyPr/>
          <a:lstStyle/>
          <a:p>
            <a:fld id="{EFFCD4A2-CC58-4F9B-BD2A-1D263392B441}" type="slidenum">
              <a:rPr lang="en-US" smtClean="0"/>
              <a:t>14</a:t>
            </a:fld>
            <a:endParaRPr lang="en-US"/>
          </a:p>
        </p:txBody>
      </p:sp>
    </p:spTree>
    <p:extLst>
      <p:ext uri="{BB962C8B-B14F-4D97-AF65-F5344CB8AC3E}">
        <p14:creationId xmlns:p14="http://schemas.microsoft.com/office/powerpoint/2010/main" val="3542682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organization coordinates cemetery clean up events? Newcastle Historical Society</a:t>
            </a:r>
          </a:p>
        </p:txBody>
      </p:sp>
      <p:sp>
        <p:nvSpPr>
          <p:cNvPr id="4" name="Slide Number Placeholder 3"/>
          <p:cNvSpPr>
            <a:spLocks noGrp="1"/>
          </p:cNvSpPr>
          <p:nvPr>
            <p:ph type="sldNum" sz="quarter" idx="10"/>
          </p:nvPr>
        </p:nvSpPr>
        <p:spPr/>
        <p:txBody>
          <a:bodyPr/>
          <a:lstStyle/>
          <a:p>
            <a:fld id="{EFFCD4A2-CC58-4F9B-BD2A-1D263392B441}" type="slidenum">
              <a:rPr lang="en-US" smtClean="0"/>
              <a:t>15</a:t>
            </a:fld>
            <a:endParaRPr lang="en-US"/>
          </a:p>
        </p:txBody>
      </p:sp>
    </p:spTree>
    <p:extLst>
      <p:ext uri="{BB962C8B-B14F-4D97-AF65-F5344CB8AC3E}">
        <p14:creationId xmlns:p14="http://schemas.microsoft.com/office/powerpoint/2010/main" val="1146661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two organizations have co-sponsored group hikes this year? YMCA and Newcastle Trails</a:t>
            </a:r>
          </a:p>
        </p:txBody>
      </p:sp>
      <p:sp>
        <p:nvSpPr>
          <p:cNvPr id="4" name="Slide Number Placeholder 3"/>
          <p:cNvSpPr>
            <a:spLocks noGrp="1"/>
          </p:cNvSpPr>
          <p:nvPr>
            <p:ph type="sldNum" sz="quarter" idx="10"/>
          </p:nvPr>
        </p:nvSpPr>
        <p:spPr/>
        <p:txBody>
          <a:bodyPr/>
          <a:lstStyle/>
          <a:p>
            <a:fld id="{EFFCD4A2-CC58-4F9B-BD2A-1D263392B441}" type="slidenum">
              <a:rPr lang="en-US" smtClean="0"/>
              <a:t>16</a:t>
            </a:fld>
            <a:endParaRPr lang="en-US"/>
          </a:p>
        </p:txBody>
      </p:sp>
    </p:spTree>
    <p:extLst>
      <p:ext uri="{BB962C8B-B14F-4D97-AF65-F5344CB8AC3E}">
        <p14:creationId xmlns:p14="http://schemas.microsoft.com/office/powerpoint/2010/main" val="2606028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the acronym NYCE stand for? Newcastle Youth Community Engagement </a:t>
            </a:r>
          </a:p>
        </p:txBody>
      </p:sp>
      <p:sp>
        <p:nvSpPr>
          <p:cNvPr id="4" name="Slide Number Placeholder 3"/>
          <p:cNvSpPr>
            <a:spLocks noGrp="1"/>
          </p:cNvSpPr>
          <p:nvPr>
            <p:ph type="sldNum" sz="quarter" idx="10"/>
          </p:nvPr>
        </p:nvSpPr>
        <p:spPr/>
        <p:txBody>
          <a:bodyPr/>
          <a:lstStyle/>
          <a:p>
            <a:fld id="{EFFCD4A2-CC58-4F9B-BD2A-1D263392B441}" type="slidenum">
              <a:rPr lang="en-US" smtClean="0"/>
              <a:t>17</a:t>
            </a:fld>
            <a:endParaRPr lang="en-US"/>
          </a:p>
        </p:txBody>
      </p:sp>
    </p:spTree>
    <p:extLst>
      <p:ext uri="{BB962C8B-B14F-4D97-AF65-F5344CB8AC3E}">
        <p14:creationId xmlns:p14="http://schemas.microsoft.com/office/powerpoint/2010/main" val="3332401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is the character portrayed in the center of this photo? Charlie Brown</a:t>
            </a:r>
          </a:p>
        </p:txBody>
      </p:sp>
      <p:sp>
        <p:nvSpPr>
          <p:cNvPr id="4" name="Slide Number Placeholder 3"/>
          <p:cNvSpPr>
            <a:spLocks noGrp="1"/>
          </p:cNvSpPr>
          <p:nvPr>
            <p:ph type="sldNum" sz="quarter" idx="10"/>
          </p:nvPr>
        </p:nvSpPr>
        <p:spPr/>
        <p:txBody>
          <a:bodyPr/>
          <a:lstStyle/>
          <a:p>
            <a:fld id="{EFFCD4A2-CC58-4F9B-BD2A-1D263392B441}" type="slidenum">
              <a:rPr lang="en-US" smtClean="0"/>
              <a:t>18</a:t>
            </a:fld>
            <a:endParaRPr lang="en-US"/>
          </a:p>
        </p:txBody>
      </p:sp>
    </p:spTree>
    <p:extLst>
      <p:ext uri="{BB962C8B-B14F-4D97-AF65-F5344CB8AC3E}">
        <p14:creationId xmlns:p14="http://schemas.microsoft.com/office/powerpoint/2010/main" val="1816785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band was not a part of this year’s summer concert series? C. Hit Explosion</a:t>
            </a:r>
          </a:p>
        </p:txBody>
      </p:sp>
      <p:sp>
        <p:nvSpPr>
          <p:cNvPr id="4" name="Slide Number Placeholder 3"/>
          <p:cNvSpPr>
            <a:spLocks noGrp="1"/>
          </p:cNvSpPr>
          <p:nvPr>
            <p:ph type="sldNum" sz="quarter" idx="10"/>
          </p:nvPr>
        </p:nvSpPr>
        <p:spPr/>
        <p:txBody>
          <a:bodyPr/>
          <a:lstStyle/>
          <a:p>
            <a:fld id="{EFFCD4A2-CC58-4F9B-BD2A-1D263392B441}" type="slidenum">
              <a:rPr lang="en-US" smtClean="0"/>
              <a:t>19</a:t>
            </a:fld>
            <a:endParaRPr lang="en-US"/>
          </a:p>
        </p:txBody>
      </p:sp>
    </p:spTree>
    <p:extLst>
      <p:ext uri="{BB962C8B-B14F-4D97-AF65-F5344CB8AC3E}">
        <p14:creationId xmlns:p14="http://schemas.microsoft.com/office/powerpoint/2010/main" val="3834092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all settled</a:t>
            </a:r>
          </a:p>
          <a:p>
            <a:endParaRPr lang="en-US" dirty="0"/>
          </a:p>
          <a:p>
            <a:r>
              <a:rPr lang="en-US" dirty="0"/>
              <a:t>Any Questions?</a:t>
            </a:r>
          </a:p>
        </p:txBody>
      </p:sp>
      <p:sp>
        <p:nvSpPr>
          <p:cNvPr id="4" name="Slide Number Placeholder 3"/>
          <p:cNvSpPr>
            <a:spLocks noGrp="1"/>
          </p:cNvSpPr>
          <p:nvPr>
            <p:ph type="sldNum" sz="quarter" idx="10"/>
          </p:nvPr>
        </p:nvSpPr>
        <p:spPr/>
        <p:txBody>
          <a:bodyPr/>
          <a:lstStyle/>
          <a:p>
            <a:fld id="{EFFCD4A2-CC58-4F9B-BD2A-1D263392B441}" type="slidenum">
              <a:rPr lang="en-US" smtClean="0"/>
              <a:t>2</a:t>
            </a:fld>
            <a:endParaRPr lang="en-US"/>
          </a:p>
        </p:txBody>
      </p:sp>
    </p:spTree>
    <p:extLst>
      <p:ext uri="{BB962C8B-B14F-4D97-AF65-F5344CB8AC3E}">
        <p14:creationId xmlns:p14="http://schemas.microsoft.com/office/powerpoint/2010/main" val="1069416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is Girls Who Code hosted? Newcastle Library</a:t>
            </a:r>
          </a:p>
        </p:txBody>
      </p:sp>
      <p:sp>
        <p:nvSpPr>
          <p:cNvPr id="4" name="Slide Number Placeholder 3"/>
          <p:cNvSpPr>
            <a:spLocks noGrp="1"/>
          </p:cNvSpPr>
          <p:nvPr>
            <p:ph type="sldNum" sz="quarter" idx="10"/>
          </p:nvPr>
        </p:nvSpPr>
        <p:spPr/>
        <p:txBody>
          <a:bodyPr/>
          <a:lstStyle/>
          <a:p>
            <a:fld id="{EFFCD4A2-CC58-4F9B-BD2A-1D263392B441}" type="slidenum">
              <a:rPr lang="en-US" smtClean="0"/>
              <a:t>20</a:t>
            </a:fld>
            <a:endParaRPr lang="en-US"/>
          </a:p>
        </p:txBody>
      </p:sp>
    </p:spTree>
    <p:extLst>
      <p:ext uri="{BB962C8B-B14F-4D97-AF65-F5344CB8AC3E}">
        <p14:creationId xmlns:p14="http://schemas.microsoft.com/office/powerpoint/2010/main" val="3048388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if the listed volunteer projects include Boy Scouts Troup 499?  D. All of the Above</a:t>
            </a:r>
          </a:p>
        </p:txBody>
      </p:sp>
      <p:sp>
        <p:nvSpPr>
          <p:cNvPr id="4" name="Slide Number Placeholder 3"/>
          <p:cNvSpPr>
            <a:spLocks noGrp="1"/>
          </p:cNvSpPr>
          <p:nvPr>
            <p:ph type="sldNum" sz="quarter" idx="10"/>
          </p:nvPr>
        </p:nvSpPr>
        <p:spPr/>
        <p:txBody>
          <a:bodyPr/>
          <a:lstStyle/>
          <a:p>
            <a:fld id="{EFFCD4A2-CC58-4F9B-BD2A-1D263392B441}" type="slidenum">
              <a:rPr lang="en-US" smtClean="0"/>
              <a:t>21</a:t>
            </a:fld>
            <a:endParaRPr lang="en-US"/>
          </a:p>
        </p:txBody>
      </p:sp>
    </p:spTree>
    <p:extLst>
      <p:ext uri="{BB962C8B-B14F-4D97-AF65-F5344CB8AC3E}">
        <p14:creationId xmlns:p14="http://schemas.microsoft.com/office/powerpoint/2010/main" val="2916736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group is developing recommendations to the City’s sign ordinance? Planning Commission</a:t>
            </a:r>
          </a:p>
        </p:txBody>
      </p:sp>
      <p:sp>
        <p:nvSpPr>
          <p:cNvPr id="4" name="Slide Number Placeholder 3"/>
          <p:cNvSpPr>
            <a:spLocks noGrp="1"/>
          </p:cNvSpPr>
          <p:nvPr>
            <p:ph type="sldNum" sz="quarter" idx="10"/>
          </p:nvPr>
        </p:nvSpPr>
        <p:spPr/>
        <p:txBody>
          <a:bodyPr/>
          <a:lstStyle/>
          <a:p>
            <a:fld id="{EFFCD4A2-CC58-4F9B-BD2A-1D263392B441}" type="slidenum">
              <a:rPr lang="en-US" smtClean="0"/>
              <a:t>22</a:t>
            </a:fld>
            <a:endParaRPr lang="en-US"/>
          </a:p>
        </p:txBody>
      </p:sp>
    </p:spTree>
    <p:extLst>
      <p:ext uri="{BB962C8B-B14F-4D97-AF65-F5344CB8AC3E}">
        <p14:creationId xmlns:p14="http://schemas.microsoft.com/office/powerpoint/2010/main" val="3349237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FCD4A2-CC58-4F9B-BD2A-1D263392B441}" type="slidenum">
              <a:rPr lang="en-US" smtClean="0"/>
              <a:t>23</a:t>
            </a:fld>
            <a:endParaRPr lang="en-US"/>
          </a:p>
        </p:txBody>
      </p:sp>
    </p:spTree>
    <p:extLst>
      <p:ext uri="{BB962C8B-B14F-4D97-AF65-F5344CB8AC3E}">
        <p14:creationId xmlns:p14="http://schemas.microsoft.com/office/powerpoint/2010/main" val="1283412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MODE?  Most frequently occurring number</a:t>
            </a:r>
          </a:p>
          <a:p>
            <a:endParaRPr lang="en-US" dirty="0"/>
          </a:p>
          <a:p>
            <a:r>
              <a:rPr lang="en-US" dirty="0"/>
              <a:t>So, the most volunteers have volunteered for how many years? 5-10</a:t>
            </a:r>
          </a:p>
        </p:txBody>
      </p:sp>
      <p:sp>
        <p:nvSpPr>
          <p:cNvPr id="4" name="Slide Number Placeholder 3"/>
          <p:cNvSpPr>
            <a:spLocks noGrp="1"/>
          </p:cNvSpPr>
          <p:nvPr>
            <p:ph type="sldNum" sz="quarter" idx="10"/>
          </p:nvPr>
        </p:nvSpPr>
        <p:spPr/>
        <p:txBody>
          <a:bodyPr/>
          <a:lstStyle/>
          <a:p>
            <a:fld id="{EFFCD4A2-CC58-4F9B-BD2A-1D263392B441}" type="slidenum">
              <a:rPr lang="en-US" smtClean="0"/>
              <a:t>24</a:t>
            </a:fld>
            <a:endParaRPr lang="en-US"/>
          </a:p>
        </p:txBody>
      </p:sp>
    </p:spTree>
    <p:extLst>
      <p:ext uri="{BB962C8B-B14F-4D97-AF65-F5344CB8AC3E}">
        <p14:creationId xmlns:p14="http://schemas.microsoft.com/office/powerpoint/2010/main" val="1842444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FCD4A2-CC58-4F9B-BD2A-1D263392B441}" type="slidenum">
              <a:rPr lang="en-US" smtClean="0"/>
              <a:t>3</a:t>
            </a:fld>
            <a:endParaRPr lang="en-US"/>
          </a:p>
        </p:txBody>
      </p:sp>
    </p:spTree>
    <p:extLst>
      <p:ext uri="{BB962C8B-B14F-4D97-AF65-F5344CB8AC3E}">
        <p14:creationId xmlns:p14="http://schemas.microsoft.com/office/powerpoint/2010/main" val="636836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Company House No. 75 is know locally as?</a:t>
            </a:r>
          </a:p>
        </p:txBody>
      </p:sp>
      <p:sp>
        <p:nvSpPr>
          <p:cNvPr id="4" name="Slide Number Placeholder 3"/>
          <p:cNvSpPr>
            <a:spLocks noGrp="1"/>
          </p:cNvSpPr>
          <p:nvPr>
            <p:ph type="sldNum" sz="quarter" idx="10"/>
          </p:nvPr>
        </p:nvSpPr>
        <p:spPr/>
        <p:txBody>
          <a:bodyPr/>
          <a:lstStyle/>
          <a:p>
            <a:fld id="{EFFCD4A2-CC58-4F9B-BD2A-1D263392B441}" type="slidenum">
              <a:rPr lang="en-US" smtClean="0"/>
              <a:t>4</a:t>
            </a:fld>
            <a:endParaRPr lang="en-US"/>
          </a:p>
        </p:txBody>
      </p:sp>
    </p:spTree>
    <p:extLst>
      <p:ext uri="{BB962C8B-B14F-4D97-AF65-F5344CB8AC3E}">
        <p14:creationId xmlns:p14="http://schemas.microsoft.com/office/powerpoint/2010/main" val="3203358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this green-roofed building in Newcastle?</a:t>
            </a:r>
          </a:p>
        </p:txBody>
      </p:sp>
      <p:sp>
        <p:nvSpPr>
          <p:cNvPr id="4" name="Slide Number Placeholder 3"/>
          <p:cNvSpPr>
            <a:spLocks noGrp="1"/>
          </p:cNvSpPr>
          <p:nvPr>
            <p:ph type="sldNum" sz="quarter" idx="10"/>
          </p:nvPr>
        </p:nvSpPr>
        <p:spPr/>
        <p:txBody>
          <a:bodyPr/>
          <a:lstStyle/>
          <a:p>
            <a:fld id="{EFFCD4A2-CC58-4F9B-BD2A-1D263392B441}" type="slidenum">
              <a:rPr lang="en-US" smtClean="0"/>
              <a:t>5</a:t>
            </a:fld>
            <a:endParaRPr lang="en-US"/>
          </a:p>
        </p:txBody>
      </p:sp>
    </p:spTree>
    <p:extLst>
      <p:ext uri="{BB962C8B-B14F-4D97-AF65-F5344CB8AC3E}">
        <p14:creationId xmlns:p14="http://schemas.microsoft.com/office/powerpoint/2010/main" val="2309829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name of the boardwalk trail on the north side of Lake Boren?</a:t>
            </a:r>
          </a:p>
        </p:txBody>
      </p:sp>
      <p:sp>
        <p:nvSpPr>
          <p:cNvPr id="4" name="Slide Number Placeholder 3"/>
          <p:cNvSpPr>
            <a:spLocks noGrp="1"/>
          </p:cNvSpPr>
          <p:nvPr>
            <p:ph type="sldNum" sz="quarter" idx="10"/>
          </p:nvPr>
        </p:nvSpPr>
        <p:spPr/>
        <p:txBody>
          <a:bodyPr/>
          <a:lstStyle/>
          <a:p>
            <a:fld id="{EFFCD4A2-CC58-4F9B-BD2A-1D263392B441}" type="slidenum">
              <a:rPr lang="en-US" smtClean="0"/>
              <a:t>6</a:t>
            </a:fld>
            <a:endParaRPr lang="en-US"/>
          </a:p>
        </p:txBody>
      </p:sp>
    </p:spTree>
    <p:extLst>
      <p:ext uri="{BB962C8B-B14F-4D97-AF65-F5344CB8AC3E}">
        <p14:creationId xmlns:p14="http://schemas.microsoft.com/office/powerpoint/2010/main" val="3235885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FCD4A2-CC58-4F9B-BD2A-1D263392B441}" type="slidenum">
              <a:rPr lang="en-US" smtClean="0"/>
              <a:t>7</a:t>
            </a:fld>
            <a:endParaRPr lang="en-US"/>
          </a:p>
        </p:txBody>
      </p:sp>
    </p:spTree>
    <p:extLst>
      <p:ext uri="{BB962C8B-B14F-4D97-AF65-F5344CB8AC3E}">
        <p14:creationId xmlns:p14="http://schemas.microsoft.com/office/powerpoint/2010/main" val="2772211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Ace of Base The Sign</a:t>
            </a:r>
          </a:p>
        </p:txBody>
      </p:sp>
      <p:sp>
        <p:nvSpPr>
          <p:cNvPr id="4" name="Slide Number Placeholder 3"/>
          <p:cNvSpPr>
            <a:spLocks noGrp="1"/>
          </p:cNvSpPr>
          <p:nvPr>
            <p:ph type="sldNum" sz="quarter" idx="10"/>
          </p:nvPr>
        </p:nvSpPr>
        <p:spPr/>
        <p:txBody>
          <a:bodyPr/>
          <a:lstStyle/>
          <a:p>
            <a:fld id="{EFFCD4A2-CC58-4F9B-BD2A-1D263392B441}" type="slidenum">
              <a:rPr lang="en-US" smtClean="0"/>
              <a:t>8</a:t>
            </a:fld>
            <a:endParaRPr lang="en-US"/>
          </a:p>
        </p:txBody>
      </p:sp>
    </p:spTree>
    <p:extLst>
      <p:ext uri="{BB962C8B-B14F-4D97-AF65-F5344CB8AC3E}">
        <p14:creationId xmlns:p14="http://schemas.microsoft.com/office/powerpoint/2010/main" val="1330999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name of this song? </a:t>
            </a:r>
          </a:p>
          <a:p>
            <a:endParaRPr lang="en-US" dirty="0"/>
          </a:p>
          <a:p>
            <a:r>
              <a:rPr lang="en-US" dirty="0"/>
              <a:t>Loretta Lynn Coal Miners’ Daughter</a:t>
            </a:r>
          </a:p>
          <a:p>
            <a:endParaRPr lang="en-US" dirty="0"/>
          </a:p>
        </p:txBody>
      </p:sp>
      <p:sp>
        <p:nvSpPr>
          <p:cNvPr id="4" name="Slide Number Placeholder 3"/>
          <p:cNvSpPr>
            <a:spLocks noGrp="1"/>
          </p:cNvSpPr>
          <p:nvPr>
            <p:ph type="sldNum" sz="quarter" idx="10"/>
          </p:nvPr>
        </p:nvSpPr>
        <p:spPr/>
        <p:txBody>
          <a:bodyPr/>
          <a:lstStyle/>
          <a:p>
            <a:fld id="{EFFCD4A2-CC58-4F9B-BD2A-1D263392B441}" type="slidenum">
              <a:rPr lang="en-US" smtClean="0"/>
              <a:t>9</a:t>
            </a:fld>
            <a:endParaRPr lang="en-US"/>
          </a:p>
        </p:txBody>
      </p:sp>
    </p:spTree>
    <p:extLst>
      <p:ext uri="{BB962C8B-B14F-4D97-AF65-F5344CB8AC3E}">
        <p14:creationId xmlns:p14="http://schemas.microsoft.com/office/powerpoint/2010/main" val="834172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790DF-58DF-4682-92A6-C30B966B7D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A0C6E7-4B3A-4888-B4EB-79828C7229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0BB694-3227-48C2-8676-6750A7C9D9BD}"/>
              </a:ext>
            </a:extLst>
          </p:cNvPr>
          <p:cNvSpPr>
            <a:spLocks noGrp="1"/>
          </p:cNvSpPr>
          <p:nvPr>
            <p:ph type="dt" sz="half" idx="10"/>
          </p:nvPr>
        </p:nvSpPr>
        <p:spPr/>
        <p:txBody>
          <a:bodyPr/>
          <a:lstStyle/>
          <a:p>
            <a:fld id="{D1CFAE3F-F439-462F-82B3-F565AD4A2CC2}" type="datetimeFigureOut">
              <a:rPr lang="en-US" smtClean="0"/>
              <a:t>10/2/18</a:t>
            </a:fld>
            <a:endParaRPr lang="en-US"/>
          </a:p>
        </p:txBody>
      </p:sp>
      <p:sp>
        <p:nvSpPr>
          <p:cNvPr id="5" name="Footer Placeholder 4">
            <a:extLst>
              <a:ext uri="{FF2B5EF4-FFF2-40B4-BE49-F238E27FC236}">
                <a16:creationId xmlns:a16="http://schemas.microsoft.com/office/drawing/2014/main" id="{27C56432-222E-458B-A8BD-99741698A0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8EBF7E-B54D-4668-9B5B-4C31026EF68A}"/>
              </a:ext>
            </a:extLst>
          </p:cNvPr>
          <p:cNvSpPr>
            <a:spLocks noGrp="1"/>
          </p:cNvSpPr>
          <p:nvPr>
            <p:ph type="sldNum" sz="quarter" idx="12"/>
          </p:nvPr>
        </p:nvSpPr>
        <p:spPr/>
        <p:txBody>
          <a:bodyPr/>
          <a:lstStyle/>
          <a:p>
            <a:fld id="{A2E431A4-06C1-417C-AC09-CF16409C5312}" type="slidenum">
              <a:rPr lang="en-US" smtClean="0"/>
              <a:t>‹#›</a:t>
            </a:fld>
            <a:endParaRPr lang="en-US"/>
          </a:p>
        </p:txBody>
      </p:sp>
    </p:spTree>
    <p:extLst>
      <p:ext uri="{BB962C8B-B14F-4D97-AF65-F5344CB8AC3E}">
        <p14:creationId xmlns:p14="http://schemas.microsoft.com/office/powerpoint/2010/main" val="2560784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D8AFE-2BAA-49DF-A81A-3BEEB240AD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050AF2-848D-471E-B177-24BA615BDC0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AC6042-7A31-4C3D-86C2-24425C57BE9D}"/>
              </a:ext>
            </a:extLst>
          </p:cNvPr>
          <p:cNvSpPr>
            <a:spLocks noGrp="1"/>
          </p:cNvSpPr>
          <p:nvPr>
            <p:ph type="dt" sz="half" idx="10"/>
          </p:nvPr>
        </p:nvSpPr>
        <p:spPr/>
        <p:txBody>
          <a:bodyPr/>
          <a:lstStyle/>
          <a:p>
            <a:fld id="{D1CFAE3F-F439-462F-82B3-F565AD4A2CC2}" type="datetimeFigureOut">
              <a:rPr lang="en-US" smtClean="0"/>
              <a:t>10/2/18</a:t>
            </a:fld>
            <a:endParaRPr lang="en-US"/>
          </a:p>
        </p:txBody>
      </p:sp>
      <p:sp>
        <p:nvSpPr>
          <p:cNvPr id="5" name="Footer Placeholder 4">
            <a:extLst>
              <a:ext uri="{FF2B5EF4-FFF2-40B4-BE49-F238E27FC236}">
                <a16:creationId xmlns:a16="http://schemas.microsoft.com/office/drawing/2014/main" id="{E316DB3E-EB09-428D-8E7B-D962F6E220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FFC199-2E78-468A-959A-2243A98635ED}"/>
              </a:ext>
            </a:extLst>
          </p:cNvPr>
          <p:cNvSpPr>
            <a:spLocks noGrp="1"/>
          </p:cNvSpPr>
          <p:nvPr>
            <p:ph type="sldNum" sz="quarter" idx="12"/>
          </p:nvPr>
        </p:nvSpPr>
        <p:spPr/>
        <p:txBody>
          <a:bodyPr/>
          <a:lstStyle/>
          <a:p>
            <a:fld id="{A2E431A4-06C1-417C-AC09-CF16409C5312}" type="slidenum">
              <a:rPr lang="en-US" smtClean="0"/>
              <a:t>‹#›</a:t>
            </a:fld>
            <a:endParaRPr lang="en-US"/>
          </a:p>
        </p:txBody>
      </p:sp>
    </p:spTree>
    <p:extLst>
      <p:ext uri="{BB962C8B-B14F-4D97-AF65-F5344CB8AC3E}">
        <p14:creationId xmlns:p14="http://schemas.microsoft.com/office/powerpoint/2010/main" val="1119746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AD7AA7-1F90-459E-B487-8CD5FA9AD3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FD67BB-DA35-44F6-BF1B-1C5AA32C391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701532-4A7B-45AC-AA91-B491DBEFD259}"/>
              </a:ext>
            </a:extLst>
          </p:cNvPr>
          <p:cNvSpPr>
            <a:spLocks noGrp="1"/>
          </p:cNvSpPr>
          <p:nvPr>
            <p:ph type="dt" sz="half" idx="10"/>
          </p:nvPr>
        </p:nvSpPr>
        <p:spPr/>
        <p:txBody>
          <a:bodyPr/>
          <a:lstStyle/>
          <a:p>
            <a:fld id="{D1CFAE3F-F439-462F-82B3-F565AD4A2CC2}" type="datetimeFigureOut">
              <a:rPr lang="en-US" smtClean="0"/>
              <a:t>10/2/18</a:t>
            </a:fld>
            <a:endParaRPr lang="en-US"/>
          </a:p>
        </p:txBody>
      </p:sp>
      <p:sp>
        <p:nvSpPr>
          <p:cNvPr id="5" name="Footer Placeholder 4">
            <a:extLst>
              <a:ext uri="{FF2B5EF4-FFF2-40B4-BE49-F238E27FC236}">
                <a16:creationId xmlns:a16="http://schemas.microsoft.com/office/drawing/2014/main" id="{2E892175-4E52-4347-A0DD-299CFA9CB3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868007-4390-4363-AAEA-03E6EB17BF6C}"/>
              </a:ext>
            </a:extLst>
          </p:cNvPr>
          <p:cNvSpPr>
            <a:spLocks noGrp="1"/>
          </p:cNvSpPr>
          <p:nvPr>
            <p:ph type="sldNum" sz="quarter" idx="12"/>
          </p:nvPr>
        </p:nvSpPr>
        <p:spPr/>
        <p:txBody>
          <a:bodyPr/>
          <a:lstStyle/>
          <a:p>
            <a:fld id="{A2E431A4-06C1-417C-AC09-CF16409C5312}" type="slidenum">
              <a:rPr lang="en-US" smtClean="0"/>
              <a:t>‹#›</a:t>
            </a:fld>
            <a:endParaRPr lang="en-US"/>
          </a:p>
        </p:txBody>
      </p:sp>
    </p:spTree>
    <p:extLst>
      <p:ext uri="{BB962C8B-B14F-4D97-AF65-F5344CB8AC3E}">
        <p14:creationId xmlns:p14="http://schemas.microsoft.com/office/powerpoint/2010/main" val="504572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CFAE3F-F439-462F-82B3-F565AD4A2CC2}" type="datetimeFigureOut">
              <a:rPr lang="en-US" smtClean="0"/>
              <a:t>10/2/18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431A4-06C1-417C-AC09-CF16409C5312}" type="slidenum">
              <a:rPr lang="en-US" smtClean="0"/>
              <a:t>‹#›</a:t>
            </a:fld>
            <a:endParaRPr lang="en-US"/>
          </a:p>
        </p:txBody>
      </p:sp>
    </p:spTree>
    <p:extLst>
      <p:ext uri="{BB962C8B-B14F-4D97-AF65-F5344CB8AC3E}">
        <p14:creationId xmlns:p14="http://schemas.microsoft.com/office/powerpoint/2010/main" val="31687252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CFAE3F-F439-462F-82B3-F565AD4A2CC2}" type="datetimeFigureOut">
              <a:rPr lang="en-US" smtClean="0"/>
              <a:t>10/2/18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431A4-06C1-417C-AC09-CF16409C5312}" type="slidenum">
              <a:rPr lang="en-US" smtClean="0"/>
              <a:t>‹#›</a:t>
            </a:fld>
            <a:endParaRPr lang="en-US"/>
          </a:p>
        </p:txBody>
      </p:sp>
    </p:spTree>
    <p:extLst>
      <p:ext uri="{BB962C8B-B14F-4D97-AF65-F5344CB8AC3E}">
        <p14:creationId xmlns:p14="http://schemas.microsoft.com/office/powerpoint/2010/main" val="4213814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E60EC-F8CB-448C-8804-CEB95E085F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DD37B9-4A42-41DB-9AA5-156C7278F9B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21AE5C-2C6B-4DBB-A08E-9CFA954DA5E9}"/>
              </a:ext>
            </a:extLst>
          </p:cNvPr>
          <p:cNvSpPr>
            <a:spLocks noGrp="1"/>
          </p:cNvSpPr>
          <p:nvPr>
            <p:ph type="dt" sz="half" idx="10"/>
          </p:nvPr>
        </p:nvSpPr>
        <p:spPr/>
        <p:txBody>
          <a:bodyPr/>
          <a:lstStyle/>
          <a:p>
            <a:fld id="{D1CFAE3F-F439-462F-82B3-F565AD4A2CC2}" type="datetimeFigureOut">
              <a:rPr lang="en-US" smtClean="0"/>
              <a:t>10/2/18</a:t>
            </a:fld>
            <a:endParaRPr lang="en-US"/>
          </a:p>
        </p:txBody>
      </p:sp>
      <p:sp>
        <p:nvSpPr>
          <p:cNvPr id="5" name="Footer Placeholder 4">
            <a:extLst>
              <a:ext uri="{FF2B5EF4-FFF2-40B4-BE49-F238E27FC236}">
                <a16:creationId xmlns:a16="http://schemas.microsoft.com/office/drawing/2014/main" id="{5F1A8D25-6963-4FE0-85D3-2179116459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73C30-70C9-40CC-8638-BC6541C9DA54}"/>
              </a:ext>
            </a:extLst>
          </p:cNvPr>
          <p:cNvSpPr>
            <a:spLocks noGrp="1"/>
          </p:cNvSpPr>
          <p:nvPr>
            <p:ph type="sldNum" sz="quarter" idx="12"/>
          </p:nvPr>
        </p:nvSpPr>
        <p:spPr/>
        <p:txBody>
          <a:bodyPr/>
          <a:lstStyle/>
          <a:p>
            <a:fld id="{A2E431A4-06C1-417C-AC09-CF16409C5312}" type="slidenum">
              <a:rPr lang="en-US" smtClean="0"/>
              <a:t>‹#›</a:t>
            </a:fld>
            <a:endParaRPr lang="en-US"/>
          </a:p>
        </p:txBody>
      </p:sp>
    </p:spTree>
    <p:extLst>
      <p:ext uri="{BB962C8B-B14F-4D97-AF65-F5344CB8AC3E}">
        <p14:creationId xmlns:p14="http://schemas.microsoft.com/office/powerpoint/2010/main" val="2387354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42481-0DAA-4DAA-9FCE-EA7E2B2A22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84D753-AED0-4290-A952-7E12F25739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D2AEDAC-38BA-45C8-BB03-2A3BE62BFE60}"/>
              </a:ext>
            </a:extLst>
          </p:cNvPr>
          <p:cNvSpPr>
            <a:spLocks noGrp="1"/>
          </p:cNvSpPr>
          <p:nvPr>
            <p:ph type="dt" sz="half" idx="10"/>
          </p:nvPr>
        </p:nvSpPr>
        <p:spPr/>
        <p:txBody>
          <a:bodyPr/>
          <a:lstStyle/>
          <a:p>
            <a:fld id="{D1CFAE3F-F439-462F-82B3-F565AD4A2CC2}" type="datetimeFigureOut">
              <a:rPr lang="en-US" smtClean="0"/>
              <a:t>10/2/18</a:t>
            </a:fld>
            <a:endParaRPr lang="en-US"/>
          </a:p>
        </p:txBody>
      </p:sp>
      <p:sp>
        <p:nvSpPr>
          <p:cNvPr id="5" name="Footer Placeholder 4">
            <a:extLst>
              <a:ext uri="{FF2B5EF4-FFF2-40B4-BE49-F238E27FC236}">
                <a16:creationId xmlns:a16="http://schemas.microsoft.com/office/drawing/2014/main" id="{BC7693E7-6F69-410A-9B08-A45D3B08F9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8D66E5-BF8F-4417-9911-6AE826F8B2D3}"/>
              </a:ext>
            </a:extLst>
          </p:cNvPr>
          <p:cNvSpPr>
            <a:spLocks noGrp="1"/>
          </p:cNvSpPr>
          <p:nvPr>
            <p:ph type="sldNum" sz="quarter" idx="12"/>
          </p:nvPr>
        </p:nvSpPr>
        <p:spPr/>
        <p:txBody>
          <a:bodyPr/>
          <a:lstStyle/>
          <a:p>
            <a:fld id="{A2E431A4-06C1-417C-AC09-CF16409C5312}" type="slidenum">
              <a:rPr lang="en-US" smtClean="0"/>
              <a:t>‹#›</a:t>
            </a:fld>
            <a:endParaRPr lang="en-US"/>
          </a:p>
        </p:txBody>
      </p:sp>
    </p:spTree>
    <p:extLst>
      <p:ext uri="{BB962C8B-B14F-4D97-AF65-F5344CB8AC3E}">
        <p14:creationId xmlns:p14="http://schemas.microsoft.com/office/powerpoint/2010/main" val="1199901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A091A-0B92-48F8-95A1-BF76C83E03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B5E7FE-AE5F-4707-AE2E-7AEE4F981CD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652B93-CCAD-4369-95C9-6391C31F2B7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E2A272-1764-4F6B-B7E2-9DFBCB89BAE9}"/>
              </a:ext>
            </a:extLst>
          </p:cNvPr>
          <p:cNvSpPr>
            <a:spLocks noGrp="1"/>
          </p:cNvSpPr>
          <p:nvPr>
            <p:ph type="dt" sz="half" idx="10"/>
          </p:nvPr>
        </p:nvSpPr>
        <p:spPr/>
        <p:txBody>
          <a:bodyPr/>
          <a:lstStyle/>
          <a:p>
            <a:fld id="{D1CFAE3F-F439-462F-82B3-F565AD4A2CC2}" type="datetimeFigureOut">
              <a:rPr lang="en-US" smtClean="0"/>
              <a:t>10/2/18</a:t>
            </a:fld>
            <a:endParaRPr lang="en-US"/>
          </a:p>
        </p:txBody>
      </p:sp>
      <p:sp>
        <p:nvSpPr>
          <p:cNvPr id="6" name="Footer Placeholder 5">
            <a:extLst>
              <a:ext uri="{FF2B5EF4-FFF2-40B4-BE49-F238E27FC236}">
                <a16:creationId xmlns:a16="http://schemas.microsoft.com/office/drawing/2014/main" id="{668FF245-D67E-4BC7-86AE-C43FE8BF05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6994DC-4649-4002-9A0F-E5D77DF1ED10}"/>
              </a:ext>
            </a:extLst>
          </p:cNvPr>
          <p:cNvSpPr>
            <a:spLocks noGrp="1"/>
          </p:cNvSpPr>
          <p:nvPr>
            <p:ph type="sldNum" sz="quarter" idx="12"/>
          </p:nvPr>
        </p:nvSpPr>
        <p:spPr/>
        <p:txBody>
          <a:bodyPr/>
          <a:lstStyle/>
          <a:p>
            <a:fld id="{A2E431A4-06C1-417C-AC09-CF16409C5312}" type="slidenum">
              <a:rPr lang="en-US" smtClean="0"/>
              <a:t>‹#›</a:t>
            </a:fld>
            <a:endParaRPr lang="en-US"/>
          </a:p>
        </p:txBody>
      </p:sp>
    </p:spTree>
    <p:extLst>
      <p:ext uri="{BB962C8B-B14F-4D97-AF65-F5344CB8AC3E}">
        <p14:creationId xmlns:p14="http://schemas.microsoft.com/office/powerpoint/2010/main" val="91094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81341-0020-4537-B25D-7ACDDC8521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924376-D801-47EF-A689-489A61A248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C3EC653-A8B4-4414-B3DD-4EFC8F6DE2B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76AF63-8607-4557-BB21-6CF4F117A2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1190F19-80BA-46F9-BE9B-A4D589DBA7E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82A790-3650-4D3F-85C5-12F4C57CD1C4}"/>
              </a:ext>
            </a:extLst>
          </p:cNvPr>
          <p:cNvSpPr>
            <a:spLocks noGrp="1"/>
          </p:cNvSpPr>
          <p:nvPr>
            <p:ph type="dt" sz="half" idx="10"/>
          </p:nvPr>
        </p:nvSpPr>
        <p:spPr/>
        <p:txBody>
          <a:bodyPr/>
          <a:lstStyle/>
          <a:p>
            <a:fld id="{D1CFAE3F-F439-462F-82B3-F565AD4A2CC2}" type="datetimeFigureOut">
              <a:rPr lang="en-US" smtClean="0"/>
              <a:t>10/2/18</a:t>
            </a:fld>
            <a:endParaRPr lang="en-US"/>
          </a:p>
        </p:txBody>
      </p:sp>
      <p:sp>
        <p:nvSpPr>
          <p:cNvPr id="8" name="Footer Placeholder 7">
            <a:extLst>
              <a:ext uri="{FF2B5EF4-FFF2-40B4-BE49-F238E27FC236}">
                <a16:creationId xmlns:a16="http://schemas.microsoft.com/office/drawing/2014/main" id="{33900057-6718-4037-BE38-06556A9226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9524AB-811D-444D-B2CF-94A6B44DC611}"/>
              </a:ext>
            </a:extLst>
          </p:cNvPr>
          <p:cNvSpPr>
            <a:spLocks noGrp="1"/>
          </p:cNvSpPr>
          <p:nvPr>
            <p:ph type="sldNum" sz="quarter" idx="12"/>
          </p:nvPr>
        </p:nvSpPr>
        <p:spPr/>
        <p:txBody>
          <a:bodyPr/>
          <a:lstStyle/>
          <a:p>
            <a:fld id="{A2E431A4-06C1-417C-AC09-CF16409C5312}" type="slidenum">
              <a:rPr lang="en-US" smtClean="0"/>
              <a:t>‹#›</a:t>
            </a:fld>
            <a:endParaRPr lang="en-US"/>
          </a:p>
        </p:txBody>
      </p:sp>
    </p:spTree>
    <p:extLst>
      <p:ext uri="{BB962C8B-B14F-4D97-AF65-F5344CB8AC3E}">
        <p14:creationId xmlns:p14="http://schemas.microsoft.com/office/powerpoint/2010/main" val="1187839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38288-5FC0-484A-873A-CE48E2DF70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45BE8E-F05D-48FC-943A-DBA425C3C4DD}"/>
              </a:ext>
            </a:extLst>
          </p:cNvPr>
          <p:cNvSpPr>
            <a:spLocks noGrp="1"/>
          </p:cNvSpPr>
          <p:nvPr>
            <p:ph type="dt" sz="half" idx="10"/>
          </p:nvPr>
        </p:nvSpPr>
        <p:spPr/>
        <p:txBody>
          <a:bodyPr/>
          <a:lstStyle/>
          <a:p>
            <a:fld id="{D1CFAE3F-F439-462F-82B3-F565AD4A2CC2}" type="datetimeFigureOut">
              <a:rPr lang="en-US" smtClean="0"/>
              <a:t>10/2/18</a:t>
            </a:fld>
            <a:endParaRPr lang="en-US"/>
          </a:p>
        </p:txBody>
      </p:sp>
      <p:sp>
        <p:nvSpPr>
          <p:cNvPr id="4" name="Footer Placeholder 3">
            <a:extLst>
              <a:ext uri="{FF2B5EF4-FFF2-40B4-BE49-F238E27FC236}">
                <a16:creationId xmlns:a16="http://schemas.microsoft.com/office/drawing/2014/main" id="{89FB6FA0-1616-4717-BAF6-6E4C8D2CBD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AD0A1F-D8D5-457D-A100-108AD75A4DE7}"/>
              </a:ext>
            </a:extLst>
          </p:cNvPr>
          <p:cNvSpPr>
            <a:spLocks noGrp="1"/>
          </p:cNvSpPr>
          <p:nvPr>
            <p:ph type="sldNum" sz="quarter" idx="12"/>
          </p:nvPr>
        </p:nvSpPr>
        <p:spPr/>
        <p:txBody>
          <a:bodyPr/>
          <a:lstStyle/>
          <a:p>
            <a:fld id="{A2E431A4-06C1-417C-AC09-CF16409C5312}" type="slidenum">
              <a:rPr lang="en-US" smtClean="0"/>
              <a:t>‹#›</a:t>
            </a:fld>
            <a:endParaRPr lang="en-US"/>
          </a:p>
        </p:txBody>
      </p:sp>
    </p:spTree>
    <p:extLst>
      <p:ext uri="{BB962C8B-B14F-4D97-AF65-F5344CB8AC3E}">
        <p14:creationId xmlns:p14="http://schemas.microsoft.com/office/powerpoint/2010/main" val="3163012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25A98D-6F36-4A59-9381-97671907FBC3}"/>
              </a:ext>
            </a:extLst>
          </p:cNvPr>
          <p:cNvSpPr>
            <a:spLocks noGrp="1"/>
          </p:cNvSpPr>
          <p:nvPr>
            <p:ph type="dt" sz="half" idx="10"/>
          </p:nvPr>
        </p:nvSpPr>
        <p:spPr/>
        <p:txBody>
          <a:bodyPr/>
          <a:lstStyle/>
          <a:p>
            <a:fld id="{D1CFAE3F-F439-462F-82B3-F565AD4A2CC2}" type="datetimeFigureOut">
              <a:rPr lang="en-US" smtClean="0"/>
              <a:t>10/2/18</a:t>
            </a:fld>
            <a:endParaRPr lang="en-US"/>
          </a:p>
        </p:txBody>
      </p:sp>
      <p:sp>
        <p:nvSpPr>
          <p:cNvPr id="3" name="Footer Placeholder 2">
            <a:extLst>
              <a:ext uri="{FF2B5EF4-FFF2-40B4-BE49-F238E27FC236}">
                <a16:creationId xmlns:a16="http://schemas.microsoft.com/office/drawing/2014/main" id="{C996B5D2-5457-44EE-AF96-D3D5DE55E3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4CF561-61D4-42F1-8262-C5BE42FB97EC}"/>
              </a:ext>
            </a:extLst>
          </p:cNvPr>
          <p:cNvSpPr>
            <a:spLocks noGrp="1"/>
          </p:cNvSpPr>
          <p:nvPr>
            <p:ph type="sldNum" sz="quarter" idx="12"/>
          </p:nvPr>
        </p:nvSpPr>
        <p:spPr/>
        <p:txBody>
          <a:bodyPr/>
          <a:lstStyle/>
          <a:p>
            <a:fld id="{A2E431A4-06C1-417C-AC09-CF16409C5312}" type="slidenum">
              <a:rPr lang="en-US" smtClean="0"/>
              <a:t>‹#›</a:t>
            </a:fld>
            <a:endParaRPr lang="en-US"/>
          </a:p>
        </p:txBody>
      </p:sp>
    </p:spTree>
    <p:extLst>
      <p:ext uri="{BB962C8B-B14F-4D97-AF65-F5344CB8AC3E}">
        <p14:creationId xmlns:p14="http://schemas.microsoft.com/office/powerpoint/2010/main" val="1911505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C6CDF-C358-42A8-BA1F-CD3AE47158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8E84D2-D743-44A4-BFDC-5DCAAF1AE6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FB9AE6-85C8-4B9A-931A-54A2F0C03B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D4CBDC7-0E4E-4E18-AED7-6AAB05E6F7BA}"/>
              </a:ext>
            </a:extLst>
          </p:cNvPr>
          <p:cNvSpPr>
            <a:spLocks noGrp="1"/>
          </p:cNvSpPr>
          <p:nvPr>
            <p:ph type="dt" sz="half" idx="10"/>
          </p:nvPr>
        </p:nvSpPr>
        <p:spPr/>
        <p:txBody>
          <a:bodyPr/>
          <a:lstStyle/>
          <a:p>
            <a:fld id="{D1CFAE3F-F439-462F-82B3-F565AD4A2CC2}" type="datetimeFigureOut">
              <a:rPr lang="en-US" smtClean="0"/>
              <a:t>10/2/18</a:t>
            </a:fld>
            <a:endParaRPr lang="en-US"/>
          </a:p>
        </p:txBody>
      </p:sp>
      <p:sp>
        <p:nvSpPr>
          <p:cNvPr id="6" name="Footer Placeholder 5">
            <a:extLst>
              <a:ext uri="{FF2B5EF4-FFF2-40B4-BE49-F238E27FC236}">
                <a16:creationId xmlns:a16="http://schemas.microsoft.com/office/drawing/2014/main" id="{1011AD45-7ED2-46E7-890B-CD4CD16F4B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EEFD5F-D8C7-4166-B980-A832C175D174}"/>
              </a:ext>
            </a:extLst>
          </p:cNvPr>
          <p:cNvSpPr>
            <a:spLocks noGrp="1"/>
          </p:cNvSpPr>
          <p:nvPr>
            <p:ph type="sldNum" sz="quarter" idx="12"/>
          </p:nvPr>
        </p:nvSpPr>
        <p:spPr/>
        <p:txBody>
          <a:bodyPr/>
          <a:lstStyle/>
          <a:p>
            <a:fld id="{A2E431A4-06C1-417C-AC09-CF16409C5312}" type="slidenum">
              <a:rPr lang="en-US" smtClean="0"/>
              <a:t>‹#›</a:t>
            </a:fld>
            <a:endParaRPr lang="en-US"/>
          </a:p>
        </p:txBody>
      </p:sp>
    </p:spTree>
    <p:extLst>
      <p:ext uri="{BB962C8B-B14F-4D97-AF65-F5344CB8AC3E}">
        <p14:creationId xmlns:p14="http://schemas.microsoft.com/office/powerpoint/2010/main" val="42056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B7DA9-C252-479D-96E5-EA35535552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0A6F12-A44D-42BE-B5FA-65237FB467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1B2F1F-6959-4371-B025-AB1E90CA3E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EEF174E-EAD4-4249-AB49-EF459A0490F8}"/>
              </a:ext>
            </a:extLst>
          </p:cNvPr>
          <p:cNvSpPr>
            <a:spLocks noGrp="1"/>
          </p:cNvSpPr>
          <p:nvPr>
            <p:ph type="dt" sz="half" idx="10"/>
          </p:nvPr>
        </p:nvSpPr>
        <p:spPr/>
        <p:txBody>
          <a:bodyPr/>
          <a:lstStyle/>
          <a:p>
            <a:fld id="{D1CFAE3F-F439-462F-82B3-F565AD4A2CC2}" type="datetimeFigureOut">
              <a:rPr lang="en-US" smtClean="0"/>
              <a:t>10/2/18</a:t>
            </a:fld>
            <a:endParaRPr lang="en-US"/>
          </a:p>
        </p:txBody>
      </p:sp>
      <p:sp>
        <p:nvSpPr>
          <p:cNvPr id="6" name="Footer Placeholder 5">
            <a:extLst>
              <a:ext uri="{FF2B5EF4-FFF2-40B4-BE49-F238E27FC236}">
                <a16:creationId xmlns:a16="http://schemas.microsoft.com/office/drawing/2014/main" id="{DFF69D64-DDFA-4E71-8F21-7A1400FCF84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5031BCA-2AD4-43EC-A0A1-90B5060F4276}"/>
              </a:ext>
            </a:extLst>
          </p:cNvPr>
          <p:cNvSpPr>
            <a:spLocks noGrp="1"/>
          </p:cNvSpPr>
          <p:nvPr>
            <p:ph type="sldNum" sz="quarter" idx="12"/>
          </p:nvPr>
        </p:nvSpPr>
        <p:spPr/>
        <p:txBody>
          <a:bodyPr/>
          <a:lstStyle/>
          <a:p>
            <a:fld id="{A2E431A4-06C1-417C-AC09-CF16409C5312}" type="slidenum">
              <a:rPr lang="en-US" smtClean="0"/>
              <a:t>‹#›</a:t>
            </a:fld>
            <a:endParaRPr lang="en-US"/>
          </a:p>
        </p:txBody>
      </p:sp>
    </p:spTree>
    <p:extLst>
      <p:ext uri="{BB962C8B-B14F-4D97-AF65-F5344CB8AC3E}">
        <p14:creationId xmlns:p14="http://schemas.microsoft.com/office/powerpoint/2010/main" val="2367567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0A03-EAD4-4829-934C-66608177F0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D2D4C4-AD65-4378-9FFC-2D80B551AD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EB689C-4A60-4D11-A214-7A3F7C2443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CFAE3F-F439-462F-82B3-F565AD4A2CC2}" type="datetimeFigureOut">
              <a:rPr lang="en-US" smtClean="0"/>
              <a:t>10/2/18</a:t>
            </a:fld>
            <a:endParaRPr lang="en-US"/>
          </a:p>
        </p:txBody>
      </p:sp>
      <p:sp>
        <p:nvSpPr>
          <p:cNvPr id="5" name="Footer Placeholder 4">
            <a:extLst>
              <a:ext uri="{FF2B5EF4-FFF2-40B4-BE49-F238E27FC236}">
                <a16:creationId xmlns:a16="http://schemas.microsoft.com/office/drawing/2014/main" id="{C50997B6-14B4-47A8-978C-B4FFC871AB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C1E649-AC2D-4F68-BEB6-5686B2827B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E431A4-06C1-417C-AC09-CF16409C5312}" type="slidenum">
              <a:rPr lang="en-US" smtClean="0"/>
              <a:t>‹#›</a:t>
            </a:fld>
            <a:endParaRPr lang="en-US"/>
          </a:p>
        </p:txBody>
      </p:sp>
    </p:spTree>
    <p:extLst>
      <p:ext uri="{BB962C8B-B14F-4D97-AF65-F5344CB8AC3E}">
        <p14:creationId xmlns:p14="http://schemas.microsoft.com/office/powerpoint/2010/main" val="373905410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8.sv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2.sv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6.sv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9.sv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1">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ADE670-541C-4854-8999-2E99044A72EF}"/>
              </a:ext>
            </a:extLst>
          </p:cNvPr>
          <p:cNvSpPr>
            <a:spLocks noGrp="1"/>
          </p:cNvSpPr>
          <p:nvPr>
            <p:ph type="ctrTitle"/>
          </p:nvPr>
        </p:nvSpPr>
        <p:spPr>
          <a:xfrm>
            <a:off x="6746628" y="1783959"/>
            <a:ext cx="4645250" cy="2889114"/>
          </a:xfrm>
        </p:spPr>
        <p:txBody>
          <a:bodyPr anchor="b">
            <a:normAutofit/>
          </a:bodyPr>
          <a:lstStyle/>
          <a:p>
            <a:pPr algn="l"/>
            <a:r>
              <a:rPr lang="en-US" dirty="0">
                <a:solidFill>
                  <a:schemeClr val="bg1"/>
                </a:solidFill>
                <a:latin typeface="Trebuchet MS" panose="020B0603020202020204" pitchFamily="34" charset="0"/>
              </a:rPr>
              <a:t>Volunteer Appreciation</a:t>
            </a:r>
          </a:p>
        </p:txBody>
      </p:sp>
      <p:sp>
        <p:nvSpPr>
          <p:cNvPr id="3" name="Subtitle 2">
            <a:extLst>
              <a:ext uri="{FF2B5EF4-FFF2-40B4-BE49-F238E27FC236}">
                <a16:creationId xmlns:a16="http://schemas.microsoft.com/office/drawing/2014/main" id="{EEDF6237-7A53-40F6-B103-4B12CF71D201}"/>
              </a:ext>
            </a:extLst>
          </p:cNvPr>
          <p:cNvSpPr>
            <a:spLocks noGrp="1"/>
          </p:cNvSpPr>
          <p:nvPr>
            <p:ph type="subTitle" idx="1"/>
          </p:nvPr>
        </p:nvSpPr>
        <p:spPr>
          <a:xfrm>
            <a:off x="6746627" y="4750893"/>
            <a:ext cx="4645250" cy="1147863"/>
          </a:xfrm>
        </p:spPr>
        <p:txBody>
          <a:bodyPr anchor="t">
            <a:noAutofit/>
          </a:bodyPr>
          <a:lstStyle/>
          <a:p>
            <a:pPr algn="l"/>
            <a:r>
              <a:rPr lang="en-US" sz="6000" dirty="0">
                <a:solidFill>
                  <a:schemeClr val="bg1"/>
                </a:solidFill>
                <a:latin typeface="Trebuchet MS" panose="020B0603020202020204" pitchFamily="34" charset="0"/>
              </a:rPr>
              <a:t>Trivia</a:t>
            </a:r>
          </a:p>
        </p:txBody>
      </p:sp>
      <p:sp>
        <p:nvSpPr>
          <p:cNvPr id="19" name="Freeform: Shape 13">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5">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Dance">
            <a:extLst>
              <a:ext uri="{FF2B5EF4-FFF2-40B4-BE49-F238E27FC236}">
                <a16:creationId xmlns:a16="http://schemas.microsoft.com/office/drawing/2014/main" id="{8EA92C2A-30B4-4955-9B8E-9AAF8A395B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9382" y="720993"/>
            <a:ext cx="4047843" cy="4047843"/>
          </a:xfrm>
          <a:prstGeom prst="rect">
            <a:avLst/>
          </a:prstGeom>
        </p:spPr>
      </p:pic>
    </p:spTree>
    <p:extLst>
      <p:ext uri="{BB962C8B-B14F-4D97-AF65-F5344CB8AC3E}">
        <p14:creationId xmlns:p14="http://schemas.microsoft.com/office/powerpoint/2010/main" val="916137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25">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2C8A65-0FB0-4944-8C99-1218E0E835A7}"/>
              </a:ext>
            </a:extLst>
          </p:cNvPr>
          <p:cNvSpPr>
            <a:spLocks noGrp="1"/>
          </p:cNvSpPr>
          <p:nvPr>
            <p:ph type="title"/>
          </p:nvPr>
        </p:nvSpPr>
        <p:spPr>
          <a:xfrm>
            <a:off x="6746628" y="2272642"/>
            <a:ext cx="4645250" cy="2889114"/>
          </a:xfrm>
        </p:spPr>
        <p:txBody>
          <a:bodyPr vert="horz" lIns="91440" tIns="45720" rIns="91440" bIns="45720" rtlCol="0" anchor="b">
            <a:noAutofit/>
          </a:bodyPr>
          <a:lstStyle/>
          <a:p>
            <a:pPr marL="0" marR="0">
              <a:spcAft>
                <a:spcPts val="0"/>
              </a:spcAft>
            </a:pPr>
            <a:r>
              <a:rPr lang="en-US" sz="3200" dirty="0">
                <a:solidFill>
                  <a:schemeClr val="bg1"/>
                </a:solidFill>
              </a:rPr>
              <a:t>3</a:t>
            </a:r>
            <a:r>
              <a:rPr lang="en-US" sz="3200" kern="1200" dirty="0">
                <a:solidFill>
                  <a:schemeClr val="bg1"/>
                </a:solidFill>
                <a:effectLst/>
                <a:latin typeface="+mj-lt"/>
                <a:ea typeface="+mj-ea"/>
                <a:cs typeface="+mj-cs"/>
              </a:rPr>
              <a:t>. When traffic is snarled on I-405 and Coal Creek Parkway has become an alternative route for people traveling to and from neighboring cities, you may feel like it will take this long to make it home. </a:t>
            </a:r>
            <a:br>
              <a:rPr lang="en-US" sz="3200" kern="1200" dirty="0">
                <a:solidFill>
                  <a:schemeClr val="bg1"/>
                </a:solidFill>
                <a:effectLst/>
                <a:latin typeface="+mj-lt"/>
                <a:ea typeface="+mj-ea"/>
                <a:cs typeface="+mj-cs"/>
              </a:rPr>
            </a:br>
            <a:endParaRPr lang="en-US" sz="3200" kern="1200" dirty="0">
              <a:solidFill>
                <a:schemeClr val="bg1"/>
              </a:solidFill>
              <a:latin typeface="+mj-lt"/>
              <a:ea typeface="+mj-ea"/>
              <a:cs typeface="+mj-cs"/>
            </a:endParaRPr>
          </a:p>
        </p:txBody>
      </p:sp>
      <p:sp>
        <p:nvSpPr>
          <p:cNvPr id="33" name="Freeform: Shape 27">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29">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Graphic 13" descr="Scooter">
            <a:extLst>
              <a:ext uri="{FF2B5EF4-FFF2-40B4-BE49-F238E27FC236}">
                <a16:creationId xmlns:a16="http://schemas.microsoft.com/office/drawing/2014/main" id="{D1392DB5-AA68-488C-8E8B-2FC2192289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9382" y="720993"/>
            <a:ext cx="4047843" cy="4047843"/>
          </a:xfrm>
          <a:prstGeom prst="rect">
            <a:avLst/>
          </a:prstGeom>
        </p:spPr>
      </p:pic>
      <p:pic>
        <p:nvPicPr>
          <p:cNvPr id="3" name="Drake%2c Kanye West%2c Lil Wayne%2c Eminem - Forever (Explicit Version) CLIP (1)">
            <a:hlinkClick r:id="" action="ppaction://media"/>
            <a:extLst>
              <a:ext uri="{FF2B5EF4-FFF2-40B4-BE49-F238E27FC236}">
                <a16:creationId xmlns:a16="http://schemas.microsoft.com/office/drawing/2014/main" id="{3C8A2A56-F5A0-411C-8BEC-13035226047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51346" y="5020705"/>
            <a:ext cx="487363" cy="487363"/>
          </a:xfrm>
          <a:prstGeom prst="rect">
            <a:avLst/>
          </a:prstGeom>
        </p:spPr>
      </p:pic>
    </p:spTree>
    <p:extLst>
      <p:ext uri="{BB962C8B-B14F-4D97-AF65-F5344CB8AC3E}">
        <p14:creationId xmlns:p14="http://schemas.microsoft.com/office/powerpoint/2010/main" val="366889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11272742" cy="3918123"/>
          </a:xfrm>
          <a:prstGeom prst="rect">
            <a:avLst/>
          </a:prstGeom>
          <a:solidFill>
            <a:srgbClr val="404040">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E779B35D-1685-4106-AD99-B525F220B3DF}"/>
              </a:ext>
            </a:extLst>
          </p:cNvPr>
          <p:cNvSpPr>
            <a:spLocks noGrp="1"/>
          </p:cNvSpPr>
          <p:nvPr>
            <p:ph type="title"/>
          </p:nvPr>
        </p:nvSpPr>
        <p:spPr>
          <a:xfrm>
            <a:off x="1100669" y="1111086"/>
            <a:ext cx="10011831" cy="2623885"/>
          </a:xfrm>
        </p:spPr>
        <p:txBody>
          <a:bodyPr vert="horz" lIns="91440" tIns="45720" rIns="91440" bIns="45720" rtlCol="0" anchor="ctr">
            <a:normAutofit/>
          </a:bodyPr>
          <a:lstStyle/>
          <a:p>
            <a:r>
              <a:rPr lang="en-US" sz="4200" dirty="0">
                <a:solidFill>
                  <a:srgbClr val="FFFFFF"/>
                </a:solidFill>
              </a:rPr>
              <a:t>4</a:t>
            </a:r>
            <a:r>
              <a:rPr lang="en-US" sz="4200" kern="1200" dirty="0">
                <a:solidFill>
                  <a:srgbClr val="FFFFFF"/>
                </a:solidFill>
                <a:latin typeface="+mj-lt"/>
                <a:ea typeface="+mj-ea"/>
                <a:cs typeface="+mj-cs"/>
              </a:rPr>
              <a:t>. A sub-committee of the Community Activities Commission plans strategies to recruit, retain and recognize City of Newcastle volunteers, including tonight's event. </a:t>
            </a:r>
          </a:p>
        </p:txBody>
      </p:sp>
      <p:sp>
        <p:nvSpPr>
          <p:cNvPr id="16" name="Rectangle 15">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21269"/>
            <a:ext cx="6699246" cy="1877811"/>
          </a:xfrm>
          <a:prstGeom prst="rect">
            <a:avLst/>
          </a:prstGeom>
          <a:solidFill>
            <a:srgbClr val="A5A5A5">
              <a:alpha val="8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Graphic 10" descr="Users">
            <a:extLst>
              <a:ext uri="{FF2B5EF4-FFF2-40B4-BE49-F238E27FC236}">
                <a16:creationId xmlns:a16="http://schemas.microsoft.com/office/drawing/2014/main" id="{10212054-34B8-4A99-B635-A61AA135CE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71572" y="4648201"/>
            <a:ext cx="1632648" cy="1632648"/>
          </a:xfrm>
          <a:prstGeom prst="rect">
            <a:avLst/>
          </a:prstGeom>
        </p:spPr>
      </p:pic>
      <p:sp>
        <p:nvSpPr>
          <p:cNvPr id="18" name="Rectangle 17">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4521270"/>
            <a:ext cx="2115455" cy="1890204"/>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Kool &amp; the Gang - Celebration - CLIP">
            <a:hlinkClick r:id="" action="ppaction://media"/>
            <a:extLst>
              <a:ext uri="{FF2B5EF4-FFF2-40B4-BE49-F238E27FC236}">
                <a16:creationId xmlns:a16="http://schemas.microsoft.com/office/drawing/2014/main" id="{95B120C2-4591-40F7-B3D4-B8631DC3FB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10199" y="5029209"/>
            <a:ext cx="487363" cy="487363"/>
          </a:xfrm>
          <a:prstGeom prst="rect">
            <a:avLst/>
          </a:prstGeom>
        </p:spPr>
      </p:pic>
    </p:spTree>
    <p:extLst>
      <p:ext uri="{BB962C8B-B14F-4D97-AF65-F5344CB8AC3E}">
        <p14:creationId xmlns:p14="http://schemas.microsoft.com/office/powerpoint/2010/main" val="22472462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46" fill="hold"/>
                                        <p:tgtEl>
                                          <p:spTgt spid="8"/>
                                        </p:tgtEl>
                                      </p:cBhvr>
                                    </p:cmd>
                                  </p:childTnLst>
                                </p:cTn>
                              </p:par>
                            </p:childTnLst>
                          </p:cTn>
                        </p:par>
                      </p:childTnLst>
                    </p:cTn>
                  </p:par>
                </p:childTnLst>
              </p:cTn>
              <p:nextCondLst>
                <p:cond evt="onClick" delay="0">
                  <p:tgtEl>
                    <p:spTgt spid="8"/>
                  </p:tgtEl>
                </p:cond>
              </p:nextCondLst>
            </p:seq>
            <p:audio>
              <p:cMediaNode vol="10000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A0BEF7D-C105-48E1-BE37-59184F2CF4C1}"/>
              </a:ext>
            </a:extLst>
          </p:cNvPr>
          <p:cNvSpPr>
            <a:spLocks noGrp="1"/>
          </p:cNvSpPr>
          <p:nvPr>
            <p:ph type="title"/>
          </p:nvPr>
        </p:nvSpPr>
        <p:spPr>
          <a:xfrm>
            <a:off x="3043403" y="1195710"/>
            <a:ext cx="6105194" cy="2031055"/>
          </a:xfrm>
        </p:spPr>
        <p:txBody>
          <a:bodyPr vert="horz" lIns="91440" tIns="45720" rIns="91440" bIns="45720" rtlCol="0" anchor="b">
            <a:normAutofit/>
          </a:bodyPr>
          <a:lstStyle/>
          <a:p>
            <a:pPr algn="ctr"/>
            <a:r>
              <a:rPr lang="en-US" b="1" kern="1200" dirty="0">
                <a:solidFill>
                  <a:srgbClr val="FFFFFF"/>
                </a:solidFill>
                <a:effectLst/>
                <a:latin typeface="+mj-lt"/>
                <a:ea typeface="+mj-ea"/>
                <a:cs typeface="+mj-cs"/>
              </a:rPr>
              <a:t>Better Together</a:t>
            </a:r>
            <a:endParaRPr lang="en-US" kern="1200" dirty="0">
              <a:solidFill>
                <a:srgbClr val="FFFFFF"/>
              </a:solidFill>
              <a:latin typeface="+mj-lt"/>
              <a:ea typeface="+mj-ea"/>
              <a:cs typeface="+mj-cs"/>
            </a:endParaRPr>
          </a:p>
        </p:txBody>
      </p:sp>
      <p:sp>
        <p:nvSpPr>
          <p:cNvPr id="5" name="Text Placeholder 4">
            <a:extLst>
              <a:ext uri="{FF2B5EF4-FFF2-40B4-BE49-F238E27FC236}">
                <a16:creationId xmlns:a16="http://schemas.microsoft.com/office/drawing/2014/main" id="{C8D21A2C-2116-43E5-BFBD-70F8D0C287E4}"/>
              </a:ext>
            </a:extLst>
          </p:cNvPr>
          <p:cNvSpPr>
            <a:spLocks noGrp="1"/>
          </p:cNvSpPr>
          <p:nvPr>
            <p:ph type="body" idx="1"/>
          </p:nvPr>
        </p:nvSpPr>
        <p:spPr>
          <a:xfrm>
            <a:off x="3043403" y="3604821"/>
            <a:ext cx="6105194" cy="682079"/>
          </a:xfrm>
        </p:spPr>
        <p:txBody>
          <a:bodyPr vert="horz" lIns="91440" tIns="45720" rIns="91440" bIns="45720" rtlCol="0">
            <a:noAutofit/>
          </a:bodyPr>
          <a:lstStyle/>
          <a:p>
            <a:pPr algn="ctr"/>
            <a:r>
              <a:rPr lang="en-US" sz="2800" kern="1200" dirty="0">
                <a:solidFill>
                  <a:srgbClr val="FFFFFF"/>
                </a:solidFill>
                <a:latin typeface="+mn-lt"/>
                <a:ea typeface="+mn-ea"/>
                <a:cs typeface="+mn-cs"/>
              </a:rPr>
              <a:t>Questions celebrate the accomplishments of</a:t>
            </a:r>
            <a:br>
              <a:rPr lang="en-US" sz="2800" kern="1200" dirty="0">
                <a:solidFill>
                  <a:srgbClr val="FFFFFF"/>
                </a:solidFill>
                <a:latin typeface="+mn-lt"/>
                <a:ea typeface="+mn-ea"/>
                <a:cs typeface="+mn-cs"/>
              </a:rPr>
            </a:br>
            <a:r>
              <a:rPr lang="en-US" sz="2800" kern="1200" dirty="0">
                <a:solidFill>
                  <a:srgbClr val="FFFFFF"/>
                </a:solidFill>
                <a:latin typeface="+mn-lt"/>
                <a:ea typeface="+mn-ea"/>
                <a:cs typeface="+mn-cs"/>
              </a:rPr>
              <a:t>City of Newcastle volunteers</a:t>
            </a:r>
          </a:p>
        </p:txBody>
      </p:sp>
      <p:pic>
        <p:nvPicPr>
          <p:cNvPr id="12" name="Picture 11">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2960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044F9-1521-4873-BE04-4D8636FA0BC7}"/>
              </a:ext>
            </a:extLst>
          </p:cNvPr>
          <p:cNvSpPr>
            <a:spLocks noGrp="1"/>
          </p:cNvSpPr>
          <p:nvPr>
            <p:ph type="title"/>
          </p:nvPr>
        </p:nvSpPr>
        <p:spPr>
          <a:xfrm>
            <a:off x="6746628" y="552450"/>
            <a:ext cx="4645250" cy="5753099"/>
          </a:xfrm>
        </p:spPr>
        <p:txBody>
          <a:bodyPr vert="horz" lIns="91440" tIns="45720" rIns="91440" bIns="45720" rtlCol="0" anchor="b">
            <a:noAutofit/>
          </a:bodyPr>
          <a:lstStyle/>
          <a:p>
            <a:r>
              <a:rPr lang="en-US" sz="2800" dirty="0"/>
              <a:t>1</a:t>
            </a:r>
            <a:r>
              <a:rPr lang="en-US" sz="2800" dirty="0">
                <a:effectLst/>
              </a:rPr>
              <a:t>. Encaustic on wood, graphite on paper, oil on canvas and digital art were just a few of the mediums displayed by 17 local artists at the Newcastle Area Artists Exhibition hosted by the Newcastle Arts Commission and the Friends of the Newcastle Library. How many years has this exhibition been a part of the Newcastle Days festivities?</a:t>
            </a:r>
            <a:br>
              <a:rPr lang="en-US" sz="2800" dirty="0">
                <a:effectLst/>
              </a:rPr>
            </a:br>
            <a:endParaRPr lang="en-US" sz="2800" dirty="0"/>
          </a:p>
        </p:txBody>
      </p:sp>
      <p:sp>
        <p:nvSpPr>
          <p:cNvPr id="28" name="Freeform: Shape 25">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0E606B6-3B97-41B1-95A6-814A8CD07F3E}"/>
              </a:ext>
            </a:extLst>
          </p:cNvPr>
          <p:cNvPicPr>
            <a:picLocks noChangeAspect="1"/>
          </p:cNvPicPr>
          <p:nvPr/>
        </p:nvPicPr>
        <p:blipFill rotWithShape="1">
          <a:blip r:embed="rId3"/>
          <a:srcRect l="15286" r="18833"/>
          <a:stretch/>
        </p:blipFill>
        <p:spPr>
          <a:xfrm>
            <a:off x="0" y="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877613122"/>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B32A67F-3598-4A13-8552-DA884FFCC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9046D0-D2A7-4414-8E03-81DCE3F36B57}"/>
              </a:ext>
            </a:extLst>
          </p:cNvPr>
          <p:cNvSpPr>
            <a:spLocks noGrp="1"/>
          </p:cNvSpPr>
          <p:nvPr>
            <p:ph type="title"/>
          </p:nvPr>
        </p:nvSpPr>
        <p:spPr>
          <a:xfrm>
            <a:off x="689168" y="1533524"/>
            <a:ext cx="4573475" cy="4292293"/>
          </a:xfrm>
        </p:spPr>
        <p:txBody>
          <a:bodyPr vert="horz" lIns="91440" tIns="45720" rIns="91440" bIns="45720" rtlCol="0" anchor="t">
            <a:normAutofit fontScale="90000"/>
          </a:bodyPr>
          <a:lstStyle/>
          <a:p>
            <a:r>
              <a:rPr lang="en-US" sz="3600" dirty="0">
                <a:solidFill>
                  <a:schemeClr val="bg1"/>
                </a:solidFill>
              </a:rPr>
              <a:t>2</a:t>
            </a:r>
            <a:r>
              <a:rPr lang="en-US" sz="3600" kern="1200" dirty="0">
                <a:solidFill>
                  <a:schemeClr val="bg1"/>
                </a:solidFill>
                <a:effectLst/>
                <a:latin typeface="+mj-lt"/>
                <a:ea typeface="+mj-ea"/>
                <a:cs typeface="+mj-cs"/>
              </a:rPr>
              <a:t>. Over 200 members of the Newcastle Community attended this Chamber of Commerce event that honors businesses, volunteers, students, non-profits and leaders of our sparkling community.</a:t>
            </a:r>
            <a:br>
              <a:rPr lang="en-US" sz="3600" kern="1200" dirty="0">
                <a:solidFill>
                  <a:schemeClr val="bg1"/>
                </a:solidFill>
                <a:effectLst/>
                <a:latin typeface="+mj-lt"/>
                <a:ea typeface="+mj-ea"/>
                <a:cs typeface="+mj-cs"/>
              </a:rPr>
            </a:br>
            <a:r>
              <a:rPr lang="en-US" sz="1900" kern="1200" dirty="0">
                <a:solidFill>
                  <a:schemeClr val="bg1"/>
                </a:solidFill>
                <a:effectLst/>
                <a:latin typeface="+mj-lt"/>
                <a:ea typeface="+mj-ea"/>
                <a:cs typeface="+mj-cs"/>
              </a:rPr>
              <a:t> </a:t>
            </a:r>
            <a:br>
              <a:rPr lang="en-US" sz="1900" kern="1200" dirty="0">
                <a:solidFill>
                  <a:schemeClr val="bg1"/>
                </a:solidFill>
                <a:effectLst/>
                <a:latin typeface="+mj-lt"/>
                <a:ea typeface="+mj-ea"/>
                <a:cs typeface="+mj-cs"/>
              </a:rPr>
            </a:br>
            <a:endParaRPr lang="en-US" sz="1900" kern="1200" dirty="0">
              <a:solidFill>
                <a:schemeClr val="bg1"/>
              </a:solidFill>
              <a:latin typeface="+mj-lt"/>
              <a:ea typeface="+mj-ea"/>
              <a:cs typeface="+mj-cs"/>
            </a:endParaRPr>
          </a:p>
        </p:txBody>
      </p:sp>
      <p:sp>
        <p:nvSpPr>
          <p:cNvPr id="18" name="Freeform: Shape 1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8EBA13-C937-430B-9523-439FE21096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1086" y="544777"/>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12" descr="Group">
            <a:extLst>
              <a:ext uri="{FF2B5EF4-FFF2-40B4-BE49-F238E27FC236}">
                <a16:creationId xmlns:a16="http://schemas.microsoft.com/office/drawing/2014/main" id="{F84346E1-155C-4D13-8AC5-87BBCC3FD4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10424" y="1845770"/>
            <a:ext cx="4333875" cy="4333875"/>
          </a:xfrm>
          <a:prstGeom prst="rect">
            <a:avLst/>
          </a:prstGeom>
        </p:spPr>
      </p:pic>
    </p:spTree>
    <p:extLst>
      <p:ext uri="{BB962C8B-B14F-4D97-AF65-F5344CB8AC3E}">
        <p14:creationId xmlns:p14="http://schemas.microsoft.com/office/powerpoint/2010/main" val="397778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DD119B-6BFA-4C3F-90CE-97DAFD604E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77C564-DFB4-46A1-BBF4-B7440B9FA33B}"/>
              </a:ext>
            </a:extLst>
          </p:cNvPr>
          <p:cNvSpPr>
            <a:spLocks noGrp="1"/>
          </p:cNvSpPr>
          <p:nvPr>
            <p:ph type="title"/>
          </p:nvPr>
        </p:nvSpPr>
        <p:spPr>
          <a:xfrm>
            <a:off x="4380588" y="965199"/>
            <a:ext cx="6766078" cy="4927601"/>
          </a:xfrm>
        </p:spPr>
        <p:txBody>
          <a:bodyPr vert="horz" lIns="91440" tIns="45720" rIns="91440" bIns="45720" rtlCol="0" anchor="ctr">
            <a:normAutofit/>
          </a:bodyPr>
          <a:lstStyle/>
          <a:p>
            <a:r>
              <a:rPr lang="en-US" sz="3400" dirty="0">
                <a:solidFill>
                  <a:schemeClr val="bg1"/>
                </a:solidFill>
              </a:rPr>
              <a:t>3</a:t>
            </a:r>
            <a:r>
              <a:rPr lang="en-US" sz="3400" kern="1200" dirty="0">
                <a:solidFill>
                  <a:schemeClr val="bg1"/>
                </a:solidFill>
                <a:effectLst/>
                <a:latin typeface="+mj-lt"/>
                <a:ea typeface="+mj-ea"/>
                <a:cs typeface="+mj-cs"/>
              </a:rPr>
              <a:t>. The Newcastle Historical Cemetery has served as the final resting place for coal miners and their families since the 1870s. Recent brush clearing organized by this volunteer group revealed the gravestone of Fred </a:t>
            </a:r>
            <a:r>
              <a:rPr lang="en-US" sz="3400" kern="1200" dirty="0" err="1">
                <a:solidFill>
                  <a:schemeClr val="bg1"/>
                </a:solidFill>
                <a:effectLst/>
                <a:latin typeface="+mj-lt"/>
                <a:ea typeface="+mj-ea"/>
                <a:cs typeface="+mj-cs"/>
              </a:rPr>
              <a:t>Gouley</a:t>
            </a:r>
            <a:r>
              <a:rPr lang="en-US" sz="3400" kern="1200" dirty="0">
                <a:solidFill>
                  <a:schemeClr val="bg1"/>
                </a:solidFill>
                <a:effectLst/>
                <a:latin typeface="+mj-lt"/>
                <a:ea typeface="+mj-ea"/>
                <a:cs typeface="+mj-cs"/>
              </a:rPr>
              <a:t>, who died in 1890. </a:t>
            </a:r>
            <a:endParaRPr lang="en-US" sz="3400" kern="1200" dirty="0">
              <a:solidFill>
                <a:schemeClr val="bg1"/>
              </a:solidFill>
              <a:latin typeface="+mj-lt"/>
              <a:ea typeface="+mj-ea"/>
              <a:cs typeface="+mj-cs"/>
            </a:endParaRPr>
          </a:p>
        </p:txBody>
      </p:sp>
      <p:cxnSp>
        <p:nvCxnSpPr>
          <p:cNvPr id="9" name="Straight Connector 8">
            <a:extLst>
              <a:ext uri="{FF2B5EF4-FFF2-40B4-BE49-F238E27FC236}">
                <a16:creationId xmlns:a16="http://schemas.microsoft.com/office/drawing/2014/main" id="{DC1572D0-F0FD-4D84-8F82-DC59140EB9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3B0416D-A44A-46ED-A2AB-B7902BA54A43}"/>
              </a:ext>
            </a:extLst>
          </p:cNvPr>
          <p:cNvPicPr>
            <a:picLocks noChangeAspect="1"/>
          </p:cNvPicPr>
          <p:nvPr/>
        </p:nvPicPr>
        <p:blipFill rotWithShape="1">
          <a:blip r:embed="rId3"/>
          <a:srcRect l="31156" t="8964" r="7930"/>
          <a:stretch/>
        </p:blipFill>
        <p:spPr>
          <a:xfrm>
            <a:off x="595780" y="1871661"/>
            <a:ext cx="3185895" cy="3114675"/>
          </a:xfrm>
          <a:prstGeom prst="rect">
            <a:avLst/>
          </a:prstGeom>
        </p:spPr>
      </p:pic>
    </p:spTree>
    <p:extLst>
      <p:ext uri="{BB962C8B-B14F-4D97-AF65-F5344CB8AC3E}">
        <p14:creationId xmlns:p14="http://schemas.microsoft.com/office/powerpoint/2010/main" val="256908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324C8-CE5C-4F4D-8594-6E750108AC71}"/>
              </a:ext>
            </a:extLst>
          </p:cNvPr>
          <p:cNvSpPr>
            <a:spLocks noGrp="1"/>
          </p:cNvSpPr>
          <p:nvPr>
            <p:ph type="title"/>
          </p:nvPr>
        </p:nvSpPr>
        <p:spPr>
          <a:xfrm>
            <a:off x="751919" y="1034859"/>
            <a:ext cx="4524973" cy="2076333"/>
          </a:xfrm>
        </p:spPr>
        <p:txBody>
          <a:bodyPr vert="horz" lIns="91440" tIns="45720" rIns="91440" bIns="45720" rtlCol="0" anchor="t">
            <a:noAutofit/>
          </a:bodyPr>
          <a:lstStyle/>
          <a:p>
            <a:br>
              <a:rPr lang="en-US" sz="1200" dirty="0">
                <a:effectLst/>
              </a:rPr>
            </a:br>
            <a:br>
              <a:rPr lang="en-US" sz="3200" dirty="0">
                <a:effectLst/>
              </a:rPr>
            </a:br>
            <a:r>
              <a:rPr lang="en-US" sz="3200" dirty="0"/>
              <a:t>4</a:t>
            </a:r>
            <a:r>
              <a:rPr lang="en-US" sz="3200" dirty="0">
                <a:effectLst/>
              </a:rPr>
              <a:t>. No matter how slow you go, you are still lapping everyone on the couch.</a:t>
            </a:r>
            <a:br>
              <a:rPr lang="en-US" sz="3200" dirty="0">
                <a:effectLst/>
              </a:rPr>
            </a:br>
            <a:br>
              <a:rPr lang="en-US" sz="3200" dirty="0">
                <a:effectLst/>
              </a:rPr>
            </a:br>
            <a:r>
              <a:rPr lang="en-US" sz="3200" dirty="0"/>
              <a:t>Which</a:t>
            </a:r>
            <a:r>
              <a:rPr lang="en-US" sz="3200" dirty="0">
                <a:effectLst/>
              </a:rPr>
              <a:t> two organizations have co-sponsored multiple group hikes for Newcastle area residents this past year?</a:t>
            </a:r>
            <a:br>
              <a:rPr lang="en-US" sz="1200" dirty="0">
                <a:effectLst/>
              </a:rPr>
            </a:br>
            <a:br>
              <a:rPr lang="en-US" sz="1200" dirty="0">
                <a:effectLst/>
              </a:rPr>
            </a:br>
            <a:br>
              <a:rPr lang="en-US" sz="1200" dirty="0"/>
            </a:br>
            <a:br>
              <a:rPr lang="en-US" sz="1200" dirty="0"/>
            </a:br>
            <a:br>
              <a:rPr lang="en-US" sz="1200" dirty="0"/>
            </a:br>
            <a:br>
              <a:rPr lang="en-US" sz="1200" dirty="0">
                <a:effectLst/>
              </a:rPr>
            </a:br>
            <a:endParaRPr lang="en-US" sz="1200" dirty="0"/>
          </a:p>
        </p:txBody>
      </p:sp>
      <p:sp>
        <p:nvSpPr>
          <p:cNvPr id="58" name="Freeform: Shape 5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dirt path in a forest&#10;&#10;Description generated with very high confidence">
            <a:extLst>
              <a:ext uri="{FF2B5EF4-FFF2-40B4-BE49-F238E27FC236}">
                <a16:creationId xmlns:a16="http://schemas.microsoft.com/office/drawing/2014/main" id="{9CCFD646-0190-45B9-BCF6-A7B8D62287E5}"/>
              </a:ext>
            </a:extLst>
          </p:cNvPr>
          <p:cNvPicPr>
            <a:picLocks noChangeAspect="1"/>
          </p:cNvPicPr>
          <p:nvPr/>
        </p:nvPicPr>
        <p:blipFill rotWithShape="1">
          <a:blip r:embed="rId3"/>
          <a:srcRect r="2254"/>
          <a:stretch/>
        </p:blipFill>
        <p:spPr>
          <a:xfrm>
            <a:off x="6021086" y="544777"/>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667903085"/>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532C3D-BF84-4569-BBA5-DB1B8728B982}"/>
              </a:ext>
            </a:extLst>
          </p:cNvPr>
          <p:cNvSpPr>
            <a:spLocks noGrp="1"/>
          </p:cNvSpPr>
          <p:nvPr>
            <p:ph type="title"/>
          </p:nvPr>
        </p:nvSpPr>
        <p:spPr>
          <a:xfrm>
            <a:off x="6746627" y="1571204"/>
            <a:ext cx="4645250" cy="4060230"/>
          </a:xfrm>
        </p:spPr>
        <p:txBody>
          <a:bodyPr vert="horz" lIns="91440" tIns="45720" rIns="91440" bIns="45720" rtlCol="0" anchor="b">
            <a:normAutofit fontScale="90000"/>
          </a:bodyPr>
          <a:lstStyle/>
          <a:p>
            <a:r>
              <a:rPr lang="en-US" sz="3100" dirty="0">
                <a:solidFill>
                  <a:schemeClr val="bg1"/>
                </a:solidFill>
              </a:rPr>
              <a:t>5</a:t>
            </a:r>
            <a:r>
              <a:rPr lang="en-US" sz="3100" kern="1200" dirty="0">
                <a:solidFill>
                  <a:schemeClr val="bg1"/>
                </a:solidFill>
                <a:effectLst/>
                <a:latin typeface="+mj-lt"/>
                <a:ea typeface="+mj-ea"/>
                <a:cs typeface="+mj-cs"/>
              </a:rPr>
              <a:t>. Annually, NYCE works in collaboration with the City, YMCA, and the library to create an event that addresses or solves a specific issue identified by the group. This year, to provide outlets for stress in a competitive educational atmosphere, NYCE sponsored a Teen Film Contest. These films were showcased during the Summer Movie Night.</a:t>
            </a:r>
            <a:br>
              <a:rPr lang="en-US" sz="2400" kern="1200" dirty="0">
                <a:solidFill>
                  <a:schemeClr val="bg1"/>
                </a:solidFill>
                <a:effectLst/>
                <a:latin typeface="+mj-lt"/>
                <a:ea typeface="+mj-ea"/>
                <a:cs typeface="+mj-cs"/>
              </a:rPr>
            </a:br>
            <a:endParaRPr lang="en-US" sz="2400" kern="1200" dirty="0">
              <a:solidFill>
                <a:schemeClr val="bg1"/>
              </a:solidFill>
              <a:latin typeface="+mj-lt"/>
              <a:ea typeface="+mj-ea"/>
              <a:cs typeface="+mj-cs"/>
            </a:endParaRPr>
          </a:p>
        </p:txBody>
      </p:sp>
      <p:sp>
        <p:nvSpPr>
          <p:cNvPr id="3" name="Text Placeholder 2">
            <a:extLst>
              <a:ext uri="{FF2B5EF4-FFF2-40B4-BE49-F238E27FC236}">
                <a16:creationId xmlns:a16="http://schemas.microsoft.com/office/drawing/2014/main" id="{B2512DA1-DFAF-4A50-9202-2514D05A8F47}"/>
              </a:ext>
            </a:extLst>
          </p:cNvPr>
          <p:cNvSpPr>
            <a:spLocks noGrp="1"/>
          </p:cNvSpPr>
          <p:nvPr>
            <p:ph type="body" idx="1"/>
          </p:nvPr>
        </p:nvSpPr>
        <p:spPr>
          <a:xfrm>
            <a:off x="6746627" y="5471853"/>
            <a:ext cx="4645250" cy="1147863"/>
          </a:xfrm>
        </p:spPr>
        <p:txBody>
          <a:bodyPr vert="horz" lIns="91440" tIns="45720" rIns="91440" bIns="45720" rtlCol="0" anchor="t">
            <a:normAutofit/>
          </a:bodyPr>
          <a:lstStyle/>
          <a:p>
            <a:r>
              <a:rPr lang="en-US" sz="2800" kern="1200" dirty="0">
                <a:solidFill>
                  <a:schemeClr val="bg1"/>
                </a:solidFill>
                <a:effectLst/>
                <a:latin typeface="+mn-lt"/>
                <a:ea typeface="+mn-ea"/>
                <a:cs typeface="+mn-cs"/>
              </a:rPr>
              <a:t>What does the acronym NYCE stand for?</a:t>
            </a:r>
            <a:endParaRPr lang="en-US" sz="2800" kern="1200" dirty="0">
              <a:solidFill>
                <a:schemeClr val="bg1"/>
              </a:solidFill>
              <a:latin typeface="+mn-lt"/>
              <a:ea typeface="+mn-ea"/>
              <a:cs typeface="+mn-cs"/>
            </a:endParaRPr>
          </a:p>
        </p:txBody>
      </p:sp>
      <p:sp>
        <p:nvSpPr>
          <p:cNvPr id="19" name="Freeform: Shape 1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Film reel">
            <a:extLst>
              <a:ext uri="{FF2B5EF4-FFF2-40B4-BE49-F238E27FC236}">
                <a16:creationId xmlns:a16="http://schemas.microsoft.com/office/drawing/2014/main" id="{9BD727F1-6667-4093-B1A0-206D9CF0BC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9382" y="720993"/>
            <a:ext cx="4047843" cy="4047843"/>
          </a:xfrm>
          <a:prstGeom prst="rect">
            <a:avLst/>
          </a:prstGeom>
        </p:spPr>
      </p:pic>
    </p:spTree>
    <p:extLst>
      <p:ext uri="{BB962C8B-B14F-4D97-AF65-F5344CB8AC3E}">
        <p14:creationId xmlns:p14="http://schemas.microsoft.com/office/powerpoint/2010/main" val="2236013946"/>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 name="Rectangle 75">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856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5" name="Picture Placeholder 14">
            <a:extLst>
              <a:ext uri="{FF2B5EF4-FFF2-40B4-BE49-F238E27FC236}">
                <a16:creationId xmlns:a16="http://schemas.microsoft.com/office/drawing/2014/main" id="{B6B27711-6617-470E-B1EE-20667AD5CBD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5730"/>
          <a:stretch/>
        </p:blipFill>
        <p:spPr>
          <a:xfrm>
            <a:off x="649563" y="1590530"/>
            <a:ext cx="6250769" cy="3516072"/>
          </a:xfrm>
          <a:prstGeom prst="rect">
            <a:avLst/>
          </a:prstGeom>
        </p:spPr>
      </p:pic>
      <p:sp>
        <p:nvSpPr>
          <p:cNvPr id="71" name="Text Placeholder 3">
            <a:extLst>
              <a:ext uri="{FF2B5EF4-FFF2-40B4-BE49-F238E27FC236}">
                <a16:creationId xmlns:a16="http://schemas.microsoft.com/office/drawing/2014/main" id="{0784D321-CDA9-4C95-8307-74B1561DC023}"/>
              </a:ext>
            </a:extLst>
          </p:cNvPr>
          <p:cNvSpPr>
            <a:spLocks noGrp="1"/>
          </p:cNvSpPr>
          <p:nvPr>
            <p:ph type="body" sz="half" idx="4294967295"/>
          </p:nvPr>
        </p:nvSpPr>
        <p:spPr>
          <a:xfrm>
            <a:off x="8172028" y="1400783"/>
            <a:ext cx="3363974" cy="4652883"/>
          </a:xfrm>
        </p:spPr>
        <p:txBody>
          <a:bodyPr vert="horz" lIns="91440" tIns="45720" rIns="91440" bIns="45720" rtlCol="0">
            <a:normAutofit lnSpcReduction="10000"/>
          </a:bodyPr>
          <a:lstStyle/>
          <a:p>
            <a:pPr marL="0" indent="0">
              <a:buNone/>
            </a:pPr>
            <a:r>
              <a:rPr lang="en-US" sz="2400" dirty="0">
                <a:solidFill>
                  <a:schemeClr val="bg1"/>
                </a:solidFill>
              </a:rPr>
              <a:t>6. Good grief! There are so many tasks to complete in order to stage a community theater production. </a:t>
            </a:r>
          </a:p>
          <a:p>
            <a:pPr marL="0" indent="0">
              <a:buNone/>
            </a:pPr>
            <a:endParaRPr lang="en-US" sz="2400" dirty="0">
              <a:solidFill>
                <a:schemeClr val="bg1"/>
              </a:solidFill>
            </a:endParaRPr>
          </a:p>
          <a:p>
            <a:pPr marL="0" indent="0">
              <a:buNone/>
            </a:pPr>
            <a:r>
              <a:rPr lang="en-US" sz="2400" dirty="0">
                <a:solidFill>
                  <a:schemeClr val="bg1"/>
                </a:solidFill>
              </a:rPr>
              <a:t>Thanks to Newcastle area volunteers, the community enjoyed six performances of this musical comedy titled, “You’re a Good Man, </a:t>
            </a:r>
          </a:p>
          <a:p>
            <a:pPr marL="0" indent="0">
              <a:buNone/>
            </a:pPr>
            <a:r>
              <a:rPr lang="en-US" sz="2400" u="sng" dirty="0">
                <a:solidFill>
                  <a:schemeClr val="bg1"/>
                </a:solidFill>
              </a:rPr>
              <a:t>			</a:t>
            </a:r>
            <a:r>
              <a:rPr lang="en-US" sz="2400" dirty="0">
                <a:solidFill>
                  <a:schemeClr val="bg1"/>
                </a:solidFill>
              </a:rPr>
              <a:t>.”</a:t>
            </a:r>
          </a:p>
          <a:p>
            <a:pPr marL="0" indent="0">
              <a:buNone/>
            </a:pPr>
            <a:r>
              <a:rPr lang="en-US" sz="1700" dirty="0">
                <a:solidFill>
                  <a:schemeClr val="bg1"/>
                </a:solidFill>
              </a:rPr>
              <a:t> </a:t>
            </a:r>
          </a:p>
        </p:txBody>
      </p:sp>
    </p:spTree>
    <p:extLst>
      <p:ext uri="{BB962C8B-B14F-4D97-AF65-F5344CB8AC3E}">
        <p14:creationId xmlns:p14="http://schemas.microsoft.com/office/powerpoint/2010/main" val="1502468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DD119B-6BFA-4C3F-90CE-97DAFD604E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2B571B-E1A9-4ACE-A453-993542AA9CED}"/>
              </a:ext>
            </a:extLst>
          </p:cNvPr>
          <p:cNvSpPr>
            <a:spLocks noGrp="1"/>
          </p:cNvSpPr>
          <p:nvPr>
            <p:ph type="title"/>
          </p:nvPr>
        </p:nvSpPr>
        <p:spPr>
          <a:xfrm>
            <a:off x="4380588" y="965199"/>
            <a:ext cx="6766078" cy="4927601"/>
          </a:xfrm>
        </p:spPr>
        <p:txBody>
          <a:bodyPr vert="horz" lIns="91440" tIns="45720" rIns="91440" bIns="45720" rtlCol="0" anchor="ctr">
            <a:normAutofit/>
          </a:bodyPr>
          <a:lstStyle/>
          <a:p>
            <a:r>
              <a:rPr lang="en-US" sz="3000" kern="1200" dirty="0">
                <a:solidFill>
                  <a:schemeClr val="bg1"/>
                </a:solidFill>
                <a:effectLst/>
                <a:latin typeface="+mj-lt"/>
                <a:ea typeface="+mj-ea"/>
                <a:cs typeface="+mj-cs"/>
              </a:rPr>
              <a:t>7. The Community Activities Commission selected  bands to headline the 2018 Summer Concert Series. Which was </a:t>
            </a:r>
            <a:r>
              <a:rPr lang="en-US" sz="3000" b="1" u="sng" kern="1200" dirty="0">
                <a:solidFill>
                  <a:schemeClr val="bg1"/>
                </a:solidFill>
                <a:effectLst/>
                <a:latin typeface="+mj-lt"/>
                <a:ea typeface="+mj-ea"/>
                <a:cs typeface="+mj-cs"/>
              </a:rPr>
              <a:t>not</a:t>
            </a:r>
            <a:r>
              <a:rPr lang="en-US" sz="3000" kern="1200" dirty="0">
                <a:solidFill>
                  <a:schemeClr val="bg1"/>
                </a:solidFill>
                <a:effectLst/>
                <a:latin typeface="+mj-lt"/>
                <a:ea typeface="+mj-ea"/>
                <a:cs typeface="+mj-cs"/>
              </a:rPr>
              <a:t> one of the summer concert bands?</a:t>
            </a:r>
            <a:br>
              <a:rPr lang="en-US" sz="3000" kern="1200" dirty="0">
                <a:solidFill>
                  <a:schemeClr val="bg1"/>
                </a:solidFill>
                <a:effectLst/>
                <a:latin typeface="+mj-lt"/>
                <a:ea typeface="+mj-ea"/>
                <a:cs typeface="+mj-cs"/>
              </a:rPr>
            </a:br>
            <a:r>
              <a:rPr lang="en-US" sz="3000" kern="1200" dirty="0">
                <a:solidFill>
                  <a:schemeClr val="bg1"/>
                </a:solidFill>
                <a:effectLst/>
                <a:latin typeface="+mj-lt"/>
                <a:ea typeface="+mj-ea"/>
                <a:cs typeface="+mj-cs"/>
              </a:rPr>
              <a:t> </a:t>
            </a:r>
            <a:br>
              <a:rPr lang="en-US" sz="3000" kern="1200" dirty="0">
                <a:solidFill>
                  <a:schemeClr val="bg1"/>
                </a:solidFill>
                <a:effectLst/>
                <a:latin typeface="+mj-lt"/>
                <a:ea typeface="+mj-ea"/>
                <a:cs typeface="+mj-cs"/>
              </a:rPr>
            </a:br>
            <a:r>
              <a:rPr lang="en-US" sz="3000" kern="1200" dirty="0">
                <a:solidFill>
                  <a:schemeClr val="bg1"/>
                </a:solidFill>
                <a:effectLst/>
                <a:latin typeface="+mj-lt"/>
                <a:ea typeface="+mj-ea"/>
                <a:cs typeface="+mj-cs"/>
              </a:rPr>
              <a:t>A. 	Shaggy Sweet</a:t>
            </a:r>
            <a:br>
              <a:rPr lang="en-US" sz="3000" kern="1200" dirty="0">
                <a:solidFill>
                  <a:schemeClr val="bg1"/>
                </a:solidFill>
                <a:effectLst/>
                <a:latin typeface="+mj-lt"/>
                <a:ea typeface="+mj-ea"/>
                <a:cs typeface="+mj-cs"/>
              </a:rPr>
            </a:br>
            <a:r>
              <a:rPr lang="en-US" sz="3000" kern="1200" dirty="0">
                <a:solidFill>
                  <a:schemeClr val="bg1"/>
                </a:solidFill>
                <a:effectLst/>
                <a:latin typeface="+mj-lt"/>
                <a:ea typeface="+mj-ea"/>
                <a:cs typeface="+mj-cs"/>
              </a:rPr>
              <a:t>B. 	Microsoft </a:t>
            </a:r>
            <a:r>
              <a:rPr lang="en-US" sz="3000" kern="1200" dirty="0" err="1">
                <a:solidFill>
                  <a:schemeClr val="bg1"/>
                </a:solidFill>
                <a:effectLst/>
                <a:latin typeface="+mj-lt"/>
                <a:ea typeface="+mj-ea"/>
                <a:cs typeface="+mj-cs"/>
              </a:rPr>
              <a:t>Jumpin</a:t>
            </a:r>
            <a:r>
              <a:rPr lang="en-US" sz="3000" kern="1200" dirty="0">
                <a:solidFill>
                  <a:schemeClr val="bg1"/>
                </a:solidFill>
                <a:effectLst/>
                <a:latin typeface="+mj-lt"/>
                <a:ea typeface="+mj-ea"/>
                <a:cs typeface="+mj-cs"/>
              </a:rPr>
              <a:t>' Jive Orchestra</a:t>
            </a:r>
            <a:br>
              <a:rPr lang="en-US" sz="3000" kern="1200" dirty="0">
                <a:solidFill>
                  <a:schemeClr val="bg1"/>
                </a:solidFill>
                <a:effectLst/>
                <a:latin typeface="+mj-lt"/>
                <a:ea typeface="+mj-ea"/>
                <a:cs typeface="+mj-cs"/>
              </a:rPr>
            </a:br>
            <a:r>
              <a:rPr lang="en-US" sz="3000" kern="1200" dirty="0">
                <a:solidFill>
                  <a:schemeClr val="bg1"/>
                </a:solidFill>
                <a:effectLst/>
                <a:latin typeface="+mj-lt"/>
                <a:ea typeface="+mj-ea"/>
                <a:cs typeface="+mj-cs"/>
              </a:rPr>
              <a:t>C.	Hit Explosion</a:t>
            </a:r>
            <a:br>
              <a:rPr lang="en-US" sz="3000" kern="1200" dirty="0">
                <a:solidFill>
                  <a:schemeClr val="bg1"/>
                </a:solidFill>
                <a:effectLst/>
                <a:latin typeface="+mj-lt"/>
                <a:ea typeface="+mj-ea"/>
                <a:cs typeface="+mj-cs"/>
              </a:rPr>
            </a:br>
            <a:r>
              <a:rPr lang="en-US" sz="3000" kern="1200" dirty="0">
                <a:solidFill>
                  <a:schemeClr val="bg1"/>
                </a:solidFill>
                <a:effectLst/>
                <a:latin typeface="+mj-lt"/>
                <a:ea typeface="+mj-ea"/>
                <a:cs typeface="+mj-cs"/>
              </a:rPr>
              <a:t>D.	Soul Purpose</a:t>
            </a:r>
            <a:br>
              <a:rPr lang="en-US" sz="3000" kern="1200" dirty="0">
                <a:solidFill>
                  <a:schemeClr val="bg1"/>
                </a:solidFill>
                <a:effectLst/>
                <a:latin typeface="+mj-lt"/>
                <a:ea typeface="+mj-ea"/>
                <a:cs typeface="+mj-cs"/>
              </a:rPr>
            </a:br>
            <a:endParaRPr lang="en-US" sz="3000" kern="1200" dirty="0">
              <a:solidFill>
                <a:schemeClr val="bg1"/>
              </a:solidFill>
              <a:latin typeface="+mj-lt"/>
              <a:ea typeface="+mj-ea"/>
              <a:cs typeface="+mj-cs"/>
            </a:endParaRPr>
          </a:p>
        </p:txBody>
      </p:sp>
      <p:cxnSp>
        <p:nvCxnSpPr>
          <p:cNvPr id="9" name="Straight Connector 8">
            <a:extLst>
              <a:ext uri="{FF2B5EF4-FFF2-40B4-BE49-F238E27FC236}">
                <a16:creationId xmlns:a16="http://schemas.microsoft.com/office/drawing/2014/main" id="{DC1572D0-F0FD-4D84-8F82-DC59140EB9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7B440E7-347D-4E3D-8552-816E356B7C51}"/>
              </a:ext>
            </a:extLst>
          </p:cNvPr>
          <p:cNvPicPr>
            <a:picLocks noChangeAspect="1"/>
          </p:cNvPicPr>
          <p:nvPr/>
        </p:nvPicPr>
        <p:blipFill>
          <a:blip r:embed="rId3"/>
          <a:stretch>
            <a:fillRect/>
          </a:stretch>
        </p:blipFill>
        <p:spPr>
          <a:xfrm>
            <a:off x="537380" y="965199"/>
            <a:ext cx="3302695" cy="4954043"/>
          </a:xfrm>
          <a:prstGeom prst="rect">
            <a:avLst/>
          </a:prstGeom>
        </p:spPr>
      </p:pic>
    </p:spTree>
    <p:extLst>
      <p:ext uri="{BB962C8B-B14F-4D97-AF65-F5344CB8AC3E}">
        <p14:creationId xmlns:p14="http://schemas.microsoft.com/office/powerpoint/2010/main" val="486654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2812AE-EE9E-4C8C-917F-C75BA95494B2}"/>
              </a:ext>
            </a:extLst>
          </p:cNvPr>
          <p:cNvSpPr>
            <a:spLocks noGrp="1"/>
          </p:cNvSpPr>
          <p:nvPr>
            <p:ph type="title"/>
          </p:nvPr>
        </p:nvSpPr>
        <p:spPr>
          <a:xfrm>
            <a:off x="6094105" y="802955"/>
            <a:ext cx="4977976" cy="1454051"/>
          </a:xfrm>
        </p:spPr>
        <p:txBody>
          <a:bodyPr>
            <a:normAutofit/>
          </a:bodyPr>
          <a:lstStyle/>
          <a:p>
            <a:r>
              <a:rPr lang="en-US" sz="6000" dirty="0">
                <a:solidFill>
                  <a:srgbClr val="000000"/>
                </a:solidFill>
                <a:latin typeface="Trebuchet MS" panose="020B0603020202020204" pitchFamily="34" charset="0"/>
              </a:rPr>
              <a:t>Ground Rules</a:t>
            </a:r>
          </a:p>
        </p:txBody>
      </p:sp>
      <p:sp>
        <p:nvSpPr>
          <p:cNvPr id="15"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92430112-0D46-4BFE-8CB6-8329A009424B}"/>
              </a:ext>
            </a:extLst>
          </p:cNvPr>
          <p:cNvPicPr>
            <a:picLocks noChangeAspect="1"/>
          </p:cNvPicPr>
          <p:nvPr/>
        </p:nvPicPr>
        <p:blipFill>
          <a:blip r:embed="rId4"/>
          <a:stretch>
            <a:fillRect/>
          </a:stretch>
        </p:blipFill>
        <p:spPr>
          <a:xfrm>
            <a:off x="210903" y="1345047"/>
            <a:ext cx="4232190" cy="3914775"/>
          </a:xfrm>
          <a:prstGeom prst="rect">
            <a:avLst/>
          </a:prstGeom>
        </p:spPr>
      </p:pic>
      <p:sp>
        <p:nvSpPr>
          <p:cNvPr id="3" name="Content Placeholder 2">
            <a:extLst>
              <a:ext uri="{FF2B5EF4-FFF2-40B4-BE49-F238E27FC236}">
                <a16:creationId xmlns:a16="http://schemas.microsoft.com/office/drawing/2014/main" id="{A5CF3C24-56A6-4AB7-90F7-39E9C26C9E50}"/>
              </a:ext>
            </a:extLst>
          </p:cNvPr>
          <p:cNvSpPr>
            <a:spLocks noGrp="1"/>
          </p:cNvSpPr>
          <p:nvPr>
            <p:ph idx="1"/>
          </p:nvPr>
        </p:nvSpPr>
        <p:spPr>
          <a:xfrm>
            <a:off x="6094503" y="2183557"/>
            <a:ext cx="4977578" cy="4026743"/>
          </a:xfrm>
        </p:spPr>
        <p:txBody>
          <a:bodyPr anchor="ctr">
            <a:normAutofit/>
          </a:bodyPr>
          <a:lstStyle/>
          <a:p>
            <a:r>
              <a:rPr lang="en-US" sz="2400" dirty="0">
                <a:solidFill>
                  <a:srgbClr val="000000"/>
                </a:solidFill>
              </a:rPr>
              <a:t>No more than 6 players per team</a:t>
            </a:r>
          </a:p>
          <a:p>
            <a:r>
              <a:rPr lang="en-US" sz="2400" dirty="0">
                <a:solidFill>
                  <a:srgbClr val="000000"/>
                </a:solidFill>
              </a:rPr>
              <a:t>Creative team names are encouraged</a:t>
            </a:r>
          </a:p>
          <a:p>
            <a:r>
              <a:rPr lang="en-US" sz="2400" dirty="0">
                <a:solidFill>
                  <a:srgbClr val="000000"/>
                </a:solidFill>
              </a:rPr>
              <a:t>One answer sheet per team</a:t>
            </a:r>
          </a:p>
          <a:p>
            <a:r>
              <a:rPr lang="en-US" sz="2400" dirty="0">
                <a:solidFill>
                  <a:srgbClr val="000000"/>
                </a:solidFill>
              </a:rPr>
              <a:t>You may not phone a friend (this includes texting and Google)</a:t>
            </a:r>
          </a:p>
          <a:p>
            <a:r>
              <a:rPr lang="en-US" sz="2400" dirty="0">
                <a:solidFill>
                  <a:srgbClr val="000000"/>
                </a:solidFill>
              </a:rPr>
              <a:t>Use quiet voices to communicate within your team (no shouting answers)</a:t>
            </a:r>
            <a:endParaRPr lang="en-US" sz="2000" dirty="0">
              <a:solidFill>
                <a:srgbClr val="000000"/>
              </a:solidFill>
            </a:endParaRPr>
          </a:p>
        </p:txBody>
      </p:sp>
    </p:spTree>
    <p:extLst>
      <p:ext uri="{BB962C8B-B14F-4D97-AF65-F5344CB8AC3E}">
        <p14:creationId xmlns:p14="http://schemas.microsoft.com/office/powerpoint/2010/main" val="2155161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phic 4" descr="Monitor">
            <a:extLst>
              <a:ext uri="{FF2B5EF4-FFF2-40B4-BE49-F238E27FC236}">
                <a16:creationId xmlns:a16="http://schemas.microsoft.com/office/drawing/2014/main" id="{25B32F54-5031-4B90-9EB2-A2546FBFA9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8545" y="1369118"/>
            <a:ext cx="3789988" cy="3789988"/>
          </a:xfrm>
          <a:prstGeom prst="rect">
            <a:avLst/>
          </a:prstGeom>
        </p:spPr>
      </p:pic>
      <p:sp>
        <p:nvSpPr>
          <p:cNvPr id="23" name="Freeform 7">
            <a:extLst>
              <a:ext uri="{FF2B5EF4-FFF2-40B4-BE49-F238E27FC236}">
                <a16:creationId xmlns:a16="http://schemas.microsoft.com/office/drawing/2014/main" id="{94C3F6B3-69A5-4B7A-A963-2E85401776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3827AF-0C9F-4A83-AF27-0BD9CE0BADA7}"/>
              </a:ext>
            </a:extLst>
          </p:cNvPr>
          <p:cNvSpPr>
            <a:spLocks noGrp="1"/>
          </p:cNvSpPr>
          <p:nvPr>
            <p:ph type="title"/>
          </p:nvPr>
        </p:nvSpPr>
        <p:spPr>
          <a:xfrm>
            <a:off x="542925" y="1062276"/>
            <a:ext cx="4648200" cy="4733925"/>
          </a:xfrm>
        </p:spPr>
        <p:txBody>
          <a:bodyPr vert="horz" lIns="91440" tIns="45720" rIns="91440" bIns="45720" rtlCol="0" anchor="ctr">
            <a:noAutofit/>
          </a:bodyPr>
          <a:lstStyle/>
          <a:p>
            <a:r>
              <a:rPr lang="en-US" sz="3200" kern="1200" dirty="0">
                <a:solidFill>
                  <a:schemeClr val="bg1"/>
                </a:solidFill>
                <a:effectLst/>
                <a:latin typeface="+mj-lt"/>
                <a:ea typeface="+mj-ea"/>
                <a:cs typeface="+mj-cs"/>
              </a:rPr>
              <a:t>8. Where in Newcastle can you find a volunteer facilitator leading </a:t>
            </a:r>
            <a:r>
              <a:rPr lang="en-US" sz="3200" i="1" kern="1200" dirty="0">
                <a:solidFill>
                  <a:schemeClr val="bg1"/>
                </a:solidFill>
                <a:effectLst/>
                <a:latin typeface="+mj-lt"/>
                <a:ea typeface="+mj-ea"/>
                <a:cs typeface="+mj-cs"/>
              </a:rPr>
              <a:t>Girls Who Code</a:t>
            </a:r>
            <a:r>
              <a:rPr lang="en-US" sz="3200" kern="1200" dirty="0">
                <a:solidFill>
                  <a:schemeClr val="bg1"/>
                </a:solidFill>
                <a:effectLst/>
                <a:latin typeface="+mj-lt"/>
                <a:ea typeface="+mj-ea"/>
                <a:cs typeface="+mj-cs"/>
              </a:rPr>
              <a:t>, a program designed to close the gender gap in technology?</a:t>
            </a:r>
            <a:endParaRPr lang="en-US" sz="3200" kern="1200" dirty="0">
              <a:solidFill>
                <a:schemeClr val="bg1"/>
              </a:solidFill>
              <a:latin typeface="+mj-lt"/>
              <a:ea typeface="+mj-ea"/>
              <a:cs typeface="+mj-cs"/>
            </a:endParaRPr>
          </a:p>
        </p:txBody>
      </p:sp>
    </p:spTree>
    <p:extLst>
      <p:ext uri="{BB962C8B-B14F-4D97-AF65-F5344CB8AC3E}">
        <p14:creationId xmlns:p14="http://schemas.microsoft.com/office/powerpoint/2010/main" val="2761208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grass, person, outdoor, hula-hoop&#10;&#10;Description generated with very high confidence">
            <a:extLst>
              <a:ext uri="{FF2B5EF4-FFF2-40B4-BE49-F238E27FC236}">
                <a16:creationId xmlns:a16="http://schemas.microsoft.com/office/drawing/2014/main" id="{2BA5D9F0-B4B8-4E38-A39C-C8B1B39256DE}"/>
              </a:ext>
            </a:extLst>
          </p:cNvPr>
          <p:cNvPicPr>
            <a:picLocks noChangeAspect="1"/>
          </p:cNvPicPr>
          <p:nvPr/>
        </p:nvPicPr>
        <p:blipFill rotWithShape="1">
          <a:blip r:embed="rId3"/>
          <a:srcRect r="-1" b="1652"/>
          <a:stretch/>
        </p:blipFill>
        <p:spPr>
          <a:xfrm>
            <a:off x="20" y="10"/>
            <a:ext cx="4637226" cy="6857990"/>
          </a:xfrm>
          <a:prstGeom prst="rect">
            <a:avLst/>
          </a:prstGeom>
        </p:spPr>
      </p:pic>
      <p:sp>
        <p:nvSpPr>
          <p:cNvPr id="27" name="Rectangle 26">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2EC0E2-3B12-42C8-B730-72BB0925B1C2}"/>
              </a:ext>
            </a:extLst>
          </p:cNvPr>
          <p:cNvSpPr>
            <a:spLocks noGrp="1"/>
          </p:cNvSpPr>
          <p:nvPr>
            <p:ph type="title"/>
          </p:nvPr>
        </p:nvSpPr>
        <p:spPr>
          <a:xfrm>
            <a:off x="5277328" y="2407336"/>
            <a:ext cx="6274591" cy="3351602"/>
          </a:xfrm>
        </p:spPr>
        <p:txBody>
          <a:bodyPr vert="horz" lIns="91440" tIns="45720" rIns="91440" bIns="45720" rtlCol="0" anchor="b">
            <a:noAutofit/>
          </a:bodyPr>
          <a:lstStyle/>
          <a:p>
            <a:r>
              <a:rPr lang="en-US" sz="3200" dirty="0">
                <a:solidFill>
                  <a:schemeClr val="bg1"/>
                </a:solidFill>
                <a:effectLst/>
              </a:rPr>
              <a:t>9. Boy Scouts Troop 499 volunteers in excess of 2000 hours each year in Newcastle and surrounding communities. Which of these projects are included?</a:t>
            </a:r>
            <a:br>
              <a:rPr lang="en-US" sz="3200" dirty="0">
                <a:solidFill>
                  <a:schemeClr val="bg1"/>
                </a:solidFill>
                <a:effectLst/>
              </a:rPr>
            </a:br>
            <a:r>
              <a:rPr lang="en-US" sz="3200" dirty="0">
                <a:solidFill>
                  <a:schemeClr val="bg1"/>
                </a:solidFill>
                <a:effectLst/>
              </a:rPr>
              <a:t> </a:t>
            </a:r>
            <a:br>
              <a:rPr lang="en-US" sz="3200" dirty="0">
                <a:solidFill>
                  <a:schemeClr val="bg1"/>
                </a:solidFill>
                <a:effectLst/>
              </a:rPr>
            </a:br>
            <a:r>
              <a:rPr lang="en-US" sz="3200" dirty="0">
                <a:solidFill>
                  <a:schemeClr val="bg1"/>
                </a:solidFill>
                <a:effectLst/>
              </a:rPr>
              <a:t>A. 	Street Cleanup</a:t>
            </a:r>
            <a:br>
              <a:rPr lang="en-US" sz="3200" dirty="0">
                <a:solidFill>
                  <a:schemeClr val="bg1"/>
                </a:solidFill>
                <a:effectLst/>
              </a:rPr>
            </a:br>
            <a:r>
              <a:rPr lang="en-US" sz="3200" dirty="0">
                <a:solidFill>
                  <a:schemeClr val="bg1"/>
                </a:solidFill>
                <a:effectLst/>
              </a:rPr>
              <a:t>B. 	Food Drive</a:t>
            </a:r>
            <a:br>
              <a:rPr lang="en-US" sz="3200" dirty="0">
                <a:solidFill>
                  <a:schemeClr val="bg1"/>
                </a:solidFill>
                <a:effectLst/>
              </a:rPr>
            </a:br>
            <a:r>
              <a:rPr lang="en-US" sz="3200" dirty="0">
                <a:solidFill>
                  <a:schemeClr val="bg1"/>
                </a:solidFill>
                <a:effectLst/>
              </a:rPr>
              <a:t>C. 	Document Recycling</a:t>
            </a:r>
            <a:br>
              <a:rPr lang="en-US" sz="3200" dirty="0">
                <a:solidFill>
                  <a:schemeClr val="bg1"/>
                </a:solidFill>
                <a:effectLst/>
              </a:rPr>
            </a:br>
            <a:r>
              <a:rPr lang="en-US" sz="3200" dirty="0">
                <a:solidFill>
                  <a:schemeClr val="bg1"/>
                </a:solidFill>
                <a:effectLst/>
              </a:rPr>
              <a:t>D. 	All of the Above</a:t>
            </a:r>
            <a:br>
              <a:rPr lang="en-US" sz="3200" dirty="0">
                <a:solidFill>
                  <a:schemeClr val="bg1"/>
                </a:solidFill>
                <a:effectLst/>
              </a:rPr>
            </a:br>
            <a:endParaRPr lang="en-US" sz="3200" dirty="0">
              <a:solidFill>
                <a:schemeClr val="bg1"/>
              </a:solidFill>
            </a:endParaRPr>
          </a:p>
        </p:txBody>
      </p:sp>
    </p:spTree>
    <p:extLst>
      <p:ext uri="{BB962C8B-B14F-4D97-AF65-F5344CB8AC3E}">
        <p14:creationId xmlns:p14="http://schemas.microsoft.com/office/powerpoint/2010/main" val="1239931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B32A67F-3598-4A13-8552-DA884FFCC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4335492D-7303-4E83-A29D-8AA948855B2A}"/>
              </a:ext>
            </a:extLst>
          </p:cNvPr>
          <p:cNvSpPr>
            <a:spLocks noGrp="1"/>
          </p:cNvSpPr>
          <p:nvPr>
            <p:ph type="title"/>
          </p:nvPr>
        </p:nvSpPr>
        <p:spPr>
          <a:xfrm>
            <a:off x="416343" y="684789"/>
            <a:ext cx="5024627" cy="5488422"/>
          </a:xfrm>
        </p:spPr>
        <p:txBody>
          <a:bodyPr vert="horz" lIns="91440" tIns="45720" rIns="91440" bIns="45720" rtlCol="0" anchor="t">
            <a:normAutofit fontScale="90000"/>
          </a:bodyPr>
          <a:lstStyle/>
          <a:p>
            <a:r>
              <a:rPr lang="en-US" sz="4000" kern="1200" dirty="0">
                <a:solidFill>
                  <a:schemeClr val="bg1"/>
                </a:solidFill>
                <a:effectLst/>
                <a:latin typeface="+mj-lt"/>
                <a:ea typeface="+mj-ea"/>
                <a:cs typeface="+mj-cs"/>
              </a:rPr>
              <a:t>10. These City of Newcastle volunteers developed recommendations to bring the city's sign ordinance into compliance in response to a U.S. Supreme Court decision (Reed vs. Town of Gilbert). </a:t>
            </a:r>
            <a:br>
              <a:rPr lang="en-US" sz="1900" kern="1200" dirty="0">
                <a:solidFill>
                  <a:schemeClr val="bg1"/>
                </a:solidFill>
                <a:effectLst/>
                <a:latin typeface="+mj-lt"/>
                <a:ea typeface="+mj-ea"/>
                <a:cs typeface="+mj-cs"/>
              </a:rPr>
            </a:br>
            <a:endParaRPr lang="en-US" sz="1900" kern="1200" dirty="0">
              <a:solidFill>
                <a:schemeClr val="bg1"/>
              </a:solidFill>
              <a:latin typeface="+mj-lt"/>
              <a:ea typeface="+mj-ea"/>
              <a:cs typeface="+mj-cs"/>
            </a:endParaRPr>
          </a:p>
        </p:txBody>
      </p:sp>
      <p:sp>
        <p:nvSpPr>
          <p:cNvPr id="23"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598EBA13-C937-430B-9523-439FE21096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1086" y="544777"/>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Graphic 7" descr="Scales of Justice">
            <a:extLst>
              <a:ext uri="{FF2B5EF4-FFF2-40B4-BE49-F238E27FC236}">
                <a16:creationId xmlns:a16="http://schemas.microsoft.com/office/drawing/2014/main" id="{41A834CD-7D23-47C8-A21B-0D78C717F6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28181" y="1534451"/>
            <a:ext cx="4333875" cy="4333875"/>
          </a:xfrm>
          <a:prstGeom prst="rect">
            <a:avLst/>
          </a:prstGeom>
        </p:spPr>
      </p:pic>
    </p:spTree>
    <p:extLst>
      <p:ext uri="{BB962C8B-B14F-4D97-AF65-F5344CB8AC3E}">
        <p14:creationId xmlns:p14="http://schemas.microsoft.com/office/powerpoint/2010/main" val="4116896739"/>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5B41E0-1517-40CC-B5A3-83AC46F4939F}"/>
              </a:ext>
            </a:extLst>
          </p:cNvPr>
          <p:cNvSpPr>
            <a:spLocks noGrp="1"/>
          </p:cNvSpPr>
          <p:nvPr>
            <p:ph type="title"/>
          </p:nvPr>
        </p:nvSpPr>
        <p:spPr>
          <a:xfrm>
            <a:off x="3045368" y="1551288"/>
            <a:ext cx="6105194" cy="2031055"/>
          </a:xfrm>
        </p:spPr>
        <p:txBody>
          <a:bodyPr vert="horz" lIns="91440" tIns="45720" rIns="91440" bIns="45720" rtlCol="0" anchor="b">
            <a:normAutofit/>
          </a:bodyPr>
          <a:lstStyle/>
          <a:p>
            <a:pPr algn="ctr"/>
            <a:r>
              <a:rPr lang="en-US" b="1" kern="1200" dirty="0">
                <a:solidFill>
                  <a:srgbClr val="FFFFFF"/>
                </a:solidFill>
                <a:latin typeface="+mj-lt"/>
                <a:ea typeface="+mj-ea"/>
                <a:cs typeface="+mj-cs"/>
              </a:rPr>
              <a:t>BONUS QUESTION</a:t>
            </a:r>
          </a:p>
        </p:txBody>
      </p:sp>
      <p:sp>
        <p:nvSpPr>
          <p:cNvPr id="3" name="Text Placeholder 2">
            <a:extLst>
              <a:ext uri="{FF2B5EF4-FFF2-40B4-BE49-F238E27FC236}">
                <a16:creationId xmlns:a16="http://schemas.microsoft.com/office/drawing/2014/main" id="{886A6A71-08E4-4402-A4E0-55105E59D2F6}"/>
              </a:ext>
            </a:extLst>
          </p:cNvPr>
          <p:cNvSpPr>
            <a:spLocks noGrp="1"/>
          </p:cNvSpPr>
          <p:nvPr>
            <p:ph type="body" idx="1"/>
          </p:nvPr>
        </p:nvSpPr>
        <p:spPr>
          <a:xfrm>
            <a:off x="3045368" y="4039546"/>
            <a:ext cx="6105194" cy="682079"/>
          </a:xfrm>
        </p:spPr>
        <p:txBody>
          <a:bodyPr vert="horz" lIns="91440" tIns="45720" rIns="91440" bIns="45720" rtlCol="0">
            <a:normAutofit/>
          </a:bodyPr>
          <a:lstStyle/>
          <a:p>
            <a:pPr algn="ctr"/>
            <a:r>
              <a:rPr lang="en-US" sz="2800" kern="1200" dirty="0">
                <a:solidFill>
                  <a:srgbClr val="FFFFFF"/>
                </a:solidFill>
                <a:latin typeface="+mn-lt"/>
                <a:ea typeface="+mn-ea"/>
                <a:cs typeface="+mn-cs"/>
              </a:rPr>
              <a:t>We are all Mathletes</a:t>
            </a:r>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08908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48ECD5-FD63-4FC0-96E7-C4410F43732D}"/>
              </a:ext>
            </a:extLst>
          </p:cNvPr>
          <p:cNvSpPr>
            <a:spLocks noGrp="1"/>
          </p:cNvSpPr>
          <p:nvPr>
            <p:ph type="title"/>
          </p:nvPr>
        </p:nvSpPr>
        <p:spPr>
          <a:xfrm>
            <a:off x="573486" y="1588012"/>
            <a:ext cx="3377183" cy="3681976"/>
          </a:xfrm>
          <a:noFill/>
        </p:spPr>
        <p:txBody>
          <a:bodyPr vert="horz" lIns="91440" tIns="45720" rIns="91440" bIns="45720" rtlCol="0" anchor="b">
            <a:noAutofit/>
          </a:bodyPr>
          <a:lstStyle/>
          <a:p>
            <a:br>
              <a:rPr lang="en-US" sz="2800" dirty="0">
                <a:effectLst/>
              </a:rPr>
            </a:br>
            <a:r>
              <a:rPr lang="en-US" sz="2800" dirty="0">
                <a:effectLst/>
              </a:rPr>
              <a:t>Attendees at tonight's event responded to the question "How many years have you volunteered in the City of Newcastle?" Based on the respondents' answers, what is the MODE of this data set?</a:t>
            </a:r>
            <a:endParaRPr lang="en-US" sz="2800" dirty="0"/>
          </a:p>
        </p:txBody>
      </p:sp>
      <p:pic>
        <p:nvPicPr>
          <p:cNvPr id="2" name="Picture 1" descr="A group of people wearing costumes&#10;&#10;Description generated with high confidence">
            <a:extLst>
              <a:ext uri="{FF2B5EF4-FFF2-40B4-BE49-F238E27FC236}">
                <a16:creationId xmlns:a16="http://schemas.microsoft.com/office/drawing/2014/main" id="{0775FC17-94F4-43D2-B67C-944910FFA499}"/>
              </a:ext>
            </a:extLst>
          </p:cNvPr>
          <p:cNvPicPr>
            <a:picLocks noChangeAspect="1"/>
          </p:cNvPicPr>
          <p:nvPr/>
        </p:nvPicPr>
        <p:blipFill rotWithShape="1">
          <a:blip r:embed="rId3"/>
          <a:srcRect l="14955" r="11678" b="-1"/>
          <a:stretch/>
        </p:blipFill>
        <p:spPr>
          <a:xfrm>
            <a:off x="4654297" y="10"/>
            <a:ext cx="7537704" cy="6857990"/>
          </a:xfrm>
          <a:prstGeom prst="rect">
            <a:avLst/>
          </a:prstGeom>
        </p:spPr>
      </p:pic>
    </p:spTree>
    <p:extLst>
      <p:ext uri="{BB962C8B-B14F-4D97-AF65-F5344CB8AC3E}">
        <p14:creationId xmlns:p14="http://schemas.microsoft.com/office/powerpoint/2010/main" val="81678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CEC488-9DED-43F7-8419-B77FE09173EB}"/>
              </a:ext>
            </a:extLst>
          </p:cNvPr>
          <p:cNvSpPr>
            <a:spLocks noGrp="1"/>
          </p:cNvSpPr>
          <p:nvPr>
            <p:ph type="title"/>
          </p:nvPr>
        </p:nvSpPr>
        <p:spPr>
          <a:xfrm>
            <a:off x="3043403" y="1545874"/>
            <a:ext cx="6105194" cy="2031055"/>
          </a:xfrm>
        </p:spPr>
        <p:txBody>
          <a:bodyPr vert="horz" lIns="91440" tIns="45720" rIns="91440" bIns="45720" rtlCol="0" anchor="b">
            <a:normAutofit/>
          </a:bodyPr>
          <a:lstStyle/>
          <a:p>
            <a:pPr algn="ctr"/>
            <a:r>
              <a:rPr lang="en-US" b="1" kern="1200" dirty="0">
                <a:solidFill>
                  <a:srgbClr val="FFFFFF"/>
                </a:solidFill>
                <a:latin typeface="+mj-lt"/>
                <a:ea typeface="+mj-ea"/>
                <a:cs typeface="+mj-cs"/>
              </a:rPr>
              <a:t>Around the City</a:t>
            </a:r>
          </a:p>
        </p:txBody>
      </p:sp>
      <p:sp>
        <p:nvSpPr>
          <p:cNvPr id="3" name="Text Placeholder 2">
            <a:extLst>
              <a:ext uri="{FF2B5EF4-FFF2-40B4-BE49-F238E27FC236}">
                <a16:creationId xmlns:a16="http://schemas.microsoft.com/office/drawing/2014/main" id="{0C8B4E24-007D-4153-A027-AAE50A48D4C5}"/>
              </a:ext>
            </a:extLst>
          </p:cNvPr>
          <p:cNvSpPr>
            <a:spLocks noGrp="1"/>
          </p:cNvSpPr>
          <p:nvPr>
            <p:ph type="body" idx="1"/>
          </p:nvPr>
        </p:nvSpPr>
        <p:spPr>
          <a:xfrm>
            <a:off x="2939944" y="3817734"/>
            <a:ext cx="6312112" cy="794397"/>
          </a:xfrm>
        </p:spPr>
        <p:txBody>
          <a:bodyPr vert="horz" lIns="91440" tIns="45720" rIns="91440" bIns="45720" rtlCol="0">
            <a:normAutofit/>
          </a:bodyPr>
          <a:lstStyle/>
          <a:p>
            <a:pPr algn="ctr"/>
            <a:r>
              <a:rPr lang="en-US" sz="2800" kern="1200" dirty="0">
                <a:solidFill>
                  <a:srgbClr val="FFFFFF"/>
                </a:solidFill>
                <a:latin typeface="+mn-lt"/>
                <a:ea typeface="+mn-ea"/>
                <a:cs typeface="+mn-cs"/>
              </a:rPr>
              <a:t>Questions about Newcastle landmarks</a:t>
            </a:r>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51625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B558F58E-93BA-44A3-BCDA-585AFF2E4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AC4AFF-A95E-4F53-8C85-8F427FE355B8}"/>
              </a:ext>
            </a:extLst>
          </p:cNvPr>
          <p:cNvSpPr>
            <a:spLocks noGrp="1"/>
          </p:cNvSpPr>
          <p:nvPr>
            <p:ph type="title"/>
          </p:nvPr>
        </p:nvSpPr>
        <p:spPr>
          <a:xfrm>
            <a:off x="655320" y="2671011"/>
            <a:ext cx="5257803" cy="2427120"/>
          </a:xfrm>
        </p:spPr>
        <p:txBody>
          <a:bodyPr vert="horz" lIns="91440" tIns="45720" rIns="91440" bIns="45720" rtlCol="0" anchor="t">
            <a:normAutofit/>
          </a:bodyPr>
          <a:lstStyle/>
          <a:p>
            <a:r>
              <a:rPr lang="en-US" sz="2400" dirty="0">
                <a:effectLst/>
              </a:rPr>
              <a:t>1. In 1982, King County designated Company House No. 75 as a historical landmark. This landmark is the last surviving residence of the Pacific Coast Coal Company. Locally, this house is known by what name? </a:t>
            </a:r>
            <a:endParaRPr lang="en-US" sz="2400" dirty="0"/>
          </a:p>
        </p:txBody>
      </p:sp>
      <p:cxnSp>
        <p:nvCxnSpPr>
          <p:cNvPr id="71" name="Straight Arrow Connector 70">
            <a:extLst>
              <a:ext uri="{FF2B5EF4-FFF2-40B4-BE49-F238E27FC236}">
                <a16:creationId xmlns:a16="http://schemas.microsoft.com/office/drawing/2014/main" id="{BCD0BBC1-A7D4-445D-98AC-95A6A45D8E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1148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 name="Picture 2" descr="A person standing in front of a house&#10;&#10;Description generated with very high confidence">
            <a:extLst>
              <a:ext uri="{FF2B5EF4-FFF2-40B4-BE49-F238E27FC236}">
                <a16:creationId xmlns:a16="http://schemas.microsoft.com/office/drawing/2014/main" id="{FD3376C7-3B3C-4D05-BCAB-117042006407}"/>
              </a:ext>
            </a:extLst>
          </p:cNvPr>
          <p:cNvPicPr>
            <a:picLocks noChangeAspect="1"/>
          </p:cNvPicPr>
          <p:nvPr/>
        </p:nvPicPr>
        <p:blipFill rotWithShape="1">
          <a:blip r:embed="rId3"/>
          <a:srcRect r="27899" b="-2"/>
          <a:stretch/>
        </p:blipFill>
        <p:spPr>
          <a:xfrm>
            <a:off x="5913124" y="10"/>
            <a:ext cx="6278877"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4" name="TextBox 3">
            <a:extLst>
              <a:ext uri="{FF2B5EF4-FFF2-40B4-BE49-F238E27FC236}">
                <a16:creationId xmlns:a16="http://schemas.microsoft.com/office/drawing/2014/main" id="{BB49CAF1-E918-4A01-8DF9-1CE8C21F0FE9}"/>
              </a:ext>
            </a:extLst>
          </p:cNvPr>
          <p:cNvSpPr txBox="1"/>
          <p:nvPr/>
        </p:nvSpPr>
        <p:spPr>
          <a:xfrm>
            <a:off x="6487991" y="6424247"/>
            <a:ext cx="1847116" cy="261610"/>
          </a:xfrm>
          <a:prstGeom prst="rect">
            <a:avLst/>
          </a:prstGeom>
          <a:noFill/>
        </p:spPr>
        <p:txBody>
          <a:bodyPr wrap="square" rtlCol="0">
            <a:spAutoFit/>
          </a:bodyPr>
          <a:lstStyle/>
          <a:p>
            <a:r>
              <a:rPr lang="en-US" sz="1100" dirty="0"/>
              <a:t>Photo credit: Seattle Times</a:t>
            </a:r>
          </a:p>
        </p:txBody>
      </p:sp>
    </p:spTree>
    <p:extLst>
      <p:ext uri="{BB962C8B-B14F-4D97-AF65-F5344CB8AC3E}">
        <p14:creationId xmlns:p14="http://schemas.microsoft.com/office/powerpoint/2010/main" val="2852587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5C302F2-45B6-420B-B8D6-7C2E1E993A7C}"/>
              </a:ext>
            </a:extLst>
          </p:cNvPr>
          <p:cNvSpPr>
            <a:spLocks noGrp="1"/>
          </p:cNvSpPr>
          <p:nvPr>
            <p:ph type="title"/>
          </p:nvPr>
        </p:nvSpPr>
        <p:spPr>
          <a:xfrm>
            <a:off x="6305550" y="1257300"/>
            <a:ext cx="5495925" cy="4686300"/>
          </a:xfrm>
        </p:spPr>
        <p:txBody>
          <a:bodyPr vert="horz" lIns="91440" tIns="45720" rIns="91440" bIns="45720" rtlCol="0" anchor="b">
            <a:normAutofit/>
          </a:bodyPr>
          <a:lstStyle/>
          <a:p>
            <a:r>
              <a:rPr lang="en-US" sz="3800" kern="1200" dirty="0">
                <a:solidFill>
                  <a:schemeClr val="bg1"/>
                </a:solidFill>
                <a:effectLst/>
                <a:latin typeface="+mj-lt"/>
                <a:ea typeface="+mj-ea"/>
                <a:cs typeface="+mj-cs"/>
              </a:rPr>
              <a:t>2. One thousand bibliophiles visited this 11,000 square-foot, green-roofed building when it opened on </a:t>
            </a:r>
            <a:br>
              <a:rPr lang="en-US" sz="3800" kern="1200" dirty="0">
                <a:solidFill>
                  <a:schemeClr val="bg1"/>
                </a:solidFill>
                <a:effectLst/>
                <a:latin typeface="+mj-lt"/>
                <a:ea typeface="+mj-ea"/>
                <a:cs typeface="+mj-cs"/>
              </a:rPr>
            </a:br>
            <a:r>
              <a:rPr lang="en-US" sz="3800" kern="1200" dirty="0">
                <a:solidFill>
                  <a:schemeClr val="bg1"/>
                </a:solidFill>
                <a:effectLst/>
                <a:latin typeface="+mj-lt"/>
                <a:ea typeface="+mj-ea"/>
                <a:cs typeface="+mj-cs"/>
              </a:rPr>
              <a:t>December 8, 2012.</a:t>
            </a:r>
            <a:endParaRPr lang="en-US" sz="3800" kern="1200" dirty="0">
              <a:solidFill>
                <a:schemeClr val="bg1"/>
              </a:solidFill>
              <a:latin typeface="+mj-lt"/>
              <a:ea typeface="+mj-ea"/>
              <a:cs typeface="+mj-cs"/>
            </a:endParaRPr>
          </a:p>
        </p:txBody>
      </p:sp>
      <p:sp>
        <p:nvSpPr>
          <p:cNvPr id="54" name="Freeform: Shape 53">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Graphic 7" descr="Marker">
            <a:extLst>
              <a:ext uri="{FF2B5EF4-FFF2-40B4-BE49-F238E27FC236}">
                <a16:creationId xmlns:a16="http://schemas.microsoft.com/office/drawing/2014/main" id="{545ECADF-7D2E-4937-8879-8DC9CCA35A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9382" y="720993"/>
            <a:ext cx="4047843" cy="4047843"/>
          </a:xfrm>
          <a:prstGeom prst="rect">
            <a:avLst/>
          </a:prstGeom>
        </p:spPr>
      </p:pic>
    </p:spTree>
    <p:extLst>
      <p:ext uri="{BB962C8B-B14F-4D97-AF65-F5344CB8AC3E}">
        <p14:creationId xmlns:p14="http://schemas.microsoft.com/office/powerpoint/2010/main" val="3957292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D426AA5-5D78-48F6-A2E5-8240BAD6555F}"/>
              </a:ext>
            </a:extLst>
          </p:cNvPr>
          <p:cNvSpPr>
            <a:spLocks noGrp="1"/>
          </p:cNvSpPr>
          <p:nvPr>
            <p:ph type="title"/>
          </p:nvPr>
        </p:nvSpPr>
        <p:spPr>
          <a:xfrm>
            <a:off x="2555631" y="1441938"/>
            <a:ext cx="7080738" cy="3974124"/>
          </a:xfrm>
        </p:spPr>
        <p:txBody>
          <a:bodyPr vert="horz" lIns="91440" tIns="45720" rIns="91440" bIns="45720" rtlCol="0" anchor="ctr" anchorCtr="1">
            <a:normAutofit/>
          </a:bodyPr>
          <a:lstStyle/>
          <a:p>
            <a:pPr algn="ctr"/>
            <a:r>
              <a:rPr lang="en-US" sz="5400" dirty="0">
                <a:solidFill>
                  <a:schemeClr val="bg1">
                    <a:lumMod val="95000"/>
                    <a:lumOff val="5000"/>
                  </a:schemeClr>
                </a:solidFill>
              </a:rPr>
              <a:t>3. This newly completed boardwalk trail allows pedestrians to complete a 1.4 mile loop around Lake Boren. </a:t>
            </a:r>
          </a:p>
        </p:txBody>
      </p:sp>
    </p:spTree>
    <p:extLst>
      <p:ext uri="{BB962C8B-B14F-4D97-AF65-F5344CB8AC3E}">
        <p14:creationId xmlns:p14="http://schemas.microsoft.com/office/powerpoint/2010/main" val="1119585084"/>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4FDA0F-13FD-47C8-A016-C52F29232D26}"/>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b="1" kern="1200" dirty="0">
                <a:solidFill>
                  <a:srgbClr val="FFFFFF"/>
                </a:solidFill>
                <a:latin typeface="+mj-lt"/>
                <a:ea typeface="+mj-ea"/>
                <a:cs typeface="+mj-cs"/>
              </a:rPr>
              <a:t>Newcastle </a:t>
            </a:r>
            <a:br>
              <a:rPr lang="en-US" b="1" kern="1200" dirty="0">
                <a:solidFill>
                  <a:srgbClr val="FFFFFF"/>
                </a:solidFill>
                <a:latin typeface="+mj-lt"/>
                <a:ea typeface="+mj-ea"/>
                <a:cs typeface="+mj-cs"/>
              </a:rPr>
            </a:br>
            <a:r>
              <a:rPr lang="en-US" b="1" kern="1200" dirty="0">
                <a:solidFill>
                  <a:srgbClr val="FFFFFF"/>
                </a:solidFill>
                <a:latin typeface="+mj-lt"/>
                <a:ea typeface="+mj-ea"/>
                <a:cs typeface="+mj-cs"/>
              </a:rPr>
              <a:t>Past and Present</a:t>
            </a:r>
          </a:p>
        </p:txBody>
      </p:sp>
      <p:sp>
        <p:nvSpPr>
          <p:cNvPr id="3" name="Text Placeholder 2">
            <a:extLst>
              <a:ext uri="{FF2B5EF4-FFF2-40B4-BE49-F238E27FC236}">
                <a16:creationId xmlns:a16="http://schemas.microsoft.com/office/drawing/2014/main" id="{8C00DB97-5BF2-4596-AB26-EF0B62DD377A}"/>
              </a:ext>
            </a:extLst>
          </p:cNvPr>
          <p:cNvSpPr>
            <a:spLocks noGrp="1"/>
          </p:cNvSpPr>
          <p:nvPr>
            <p:ph type="body" idx="1"/>
          </p:nvPr>
        </p:nvSpPr>
        <p:spPr>
          <a:xfrm>
            <a:off x="3045368" y="4250563"/>
            <a:ext cx="6105194" cy="682079"/>
          </a:xfrm>
        </p:spPr>
        <p:txBody>
          <a:bodyPr vert="horz" lIns="91440" tIns="45720" rIns="91440" bIns="45720" rtlCol="0">
            <a:noAutofit/>
          </a:bodyPr>
          <a:lstStyle/>
          <a:p>
            <a:pPr algn="ctr"/>
            <a:r>
              <a:rPr lang="en-US" sz="2800" kern="1200" dirty="0">
                <a:solidFill>
                  <a:srgbClr val="FFFFFF"/>
                </a:solidFill>
                <a:latin typeface="+mn-lt"/>
                <a:ea typeface="+mn-ea"/>
                <a:cs typeface="+mn-cs"/>
              </a:rPr>
              <a:t>Name that Tune</a:t>
            </a:r>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87603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48A740BC-A0AA-45E0-B899-2AE9C6FE1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1" y="-2"/>
            <a:ext cx="6278879" cy="6858002"/>
          </a:xfrm>
          <a:custGeom>
            <a:avLst/>
            <a:gdLst>
              <a:gd name="connsiteX0" fmla="*/ 45572 w 6278879"/>
              <a:gd name="connsiteY0" fmla="*/ 0 h 6858002"/>
              <a:gd name="connsiteX1" fmla="*/ 6278879 w 6278879"/>
              <a:gd name="connsiteY1" fmla="*/ 0 h 6858002"/>
              <a:gd name="connsiteX2" fmla="*/ 6278879 w 6278879"/>
              <a:gd name="connsiteY2" fmla="*/ 6858002 h 6858002"/>
              <a:gd name="connsiteX3" fmla="*/ 3292308 w 6278879"/>
              <a:gd name="connsiteY3" fmla="*/ 6858002 h 6858002"/>
              <a:gd name="connsiteX4" fmla="*/ 3181526 w 6278879"/>
              <a:gd name="connsiteY4" fmla="*/ 6786982 h 6858002"/>
              <a:gd name="connsiteX5" fmla="*/ 0 w 6278879"/>
              <a:gd name="connsiteY5" fmla="*/ 803254 h 6858002"/>
              <a:gd name="connsiteX6" fmla="*/ 37255 w 6278879"/>
              <a:gd name="connsiteY6" fmla="*/ 65447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9" h="6858002">
                <a:moveTo>
                  <a:pt x="45572" y="0"/>
                </a:moveTo>
                <a:lnTo>
                  <a:pt x="6278879" y="0"/>
                </a:lnTo>
                <a:lnTo>
                  <a:pt x="6278879" y="6858002"/>
                </a:lnTo>
                <a:lnTo>
                  <a:pt x="3292308" y="6858002"/>
                </a:lnTo>
                <a:lnTo>
                  <a:pt x="3181526" y="6786982"/>
                </a:lnTo>
                <a:cubicBezTo>
                  <a:pt x="1262021" y="5490191"/>
                  <a:pt x="0" y="3294103"/>
                  <a:pt x="0" y="803254"/>
                </a:cubicBezTo>
                <a:cubicBezTo>
                  <a:pt x="0" y="554169"/>
                  <a:pt x="12620" y="308032"/>
                  <a:pt x="37255" y="65447"/>
                </a:cubicBez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92C0ABF-2212-4CB3-B14E-5F6CB1AE972D}"/>
              </a:ext>
            </a:extLst>
          </p:cNvPr>
          <p:cNvSpPr>
            <a:spLocks noGrp="1"/>
          </p:cNvSpPr>
          <p:nvPr>
            <p:ph type="title"/>
          </p:nvPr>
        </p:nvSpPr>
        <p:spPr>
          <a:xfrm>
            <a:off x="655320" y="365125"/>
            <a:ext cx="9013052" cy="1623312"/>
          </a:xfrm>
        </p:spPr>
        <p:txBody>
          <a:bodyPr anchor="b">
            <a:normAutofit/>
          </a:bodyPr>
          <a:lstStyle/>
          <a:p>
            <a:r>
              <a:rPr lang="en-US" sz="3600" dirty="0"/>
              <a:t>1</a:t>
            </a:r>
            <a:r>
              <a:rPr lang="en-US" sz="3600" dirty="0">
                <a:effectLst/>
              </a:rPr>
              <a:t>. When Newcastle was incorporated in 1994, this song was at the top of the pop charts.</a:t>
            </a:r>
            <a:endParaRPr lang="en-US" sz="3600" dirty="0"/>
          </a:p>
        </p:txBody>
      </p:sp>
      <p:cxnSp>
        <p:nvCxnSpPr>
          <p:cNvPr id="19" name="Straight Arrow Connector 18">
            <a:extLst>
              <a:ext uri="{FF2B5EF4-FFF2-40B4-BE49-F238E27FC236}">
                <a16:creationId xmlns:a16="http://schemas.microsoft.com/office/drawing/2014/main" id="{B874EF51-C858-4BB9-97C3-D17755787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61" y="2316480"/>
            <a:ext cx="82296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6" name="Ace of Base - The Sign - CLIP">
            <a:hlinkClick r:id="" action="ppaction://media"/>
            <a:extLst>
              <a:ext uri="{FF2B5EF4-FFF2-40B4-BE49-F238E27FC236}">
                <a16:creationId xmlns:a16="http://schemas.microsoft.com/office/drawing/2014/main" id="{640BEB0B-F7DA-44E5-8088-FCC172399269}"/>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1660525" y="5853113"/>
            <a:ext cx="487363" cy="487362"/>
          </a:xfrm>
        </p:spPr>
      </p:pic>
      <p:pic>
        <p:nvPicPr>
          <p:cNvPr id="9" name="Picture 8">
            <a:extLst>
              <a:ext uri="{FF2B5EF4-FFF2-40B4-BE49-F238E27FC236}">
                <a16:creationId xmlns:a16="http://schemas.microsoft.com/office/drawing/2014/main" id="{3A6631CE-9C0D-4EB0-8309-A00BE6A679E2}"/>
              </a:ext>
            </a:extLst>
          </p:cNvPr>
          <p:cNvPicPr>
            <a:picLocks noChangeAspect="1"/>
          </p:cNvPicPr>
          <p:nvPr/>
        </p:nvPicPr>
        <p:blipFill>
          <a:blip r:embed="rId6"/>
          <a:stretch>
            <a:fillRect/>
          </a:stretch>
        </p:blipFill>
        <p:spPr>
          <a:xfrm>
            <a:off x="1019908" y="2590971"/>
            <a:ext cx="4893213" cy="3262142"/>
          </a:xfrm>
          <a:prstGeom prst="rect">
            <a:avLst/>
          </a:prstGeom>
        </p:spPr>
      </p:pic>
    </p:spTree>
    <p:extLst>
      <p:ext uri="{BB962C8B-B14F-4D97-AF65-F5344CB8AC3E}">
        <p14:creationId xmlns:p14="http://schemas.microsoft.com/office/powerpoint/2010/main" val="315678498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6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20" name="Rectangle 14">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2FB487A-555D-47E4-97B5-A0F0C78D6AEA}"/>
              </a:ext>
            </a:extLst>
          </p:cNvPr>
          <p:cNvSpPr>
            <a:spLocks noGrp="1"/>
          </p:cNvSpPr>
          <p:nvPr>
            <p:ph type="title"/>
          </p:nvPr>
        </p:nvSpPr>
        <p:spPr>
          <a:xfrm>
            <a:off x="833002" y="365125"/>
            <a:ext cx="10520702" cy="2835275"/>
          </a:xfrm>
        </p:spPr>
        <p:txBody>
          <a:bodyPr>
            <a:normAutofit/>
          </a:bodyPr>
          <a:lstStyle/>
          <a:p>
            <a:pPr marL="0" marR="0">
              <a:spcBef>
                <a:spcPts val="0"/>
              </a:spcBef>
              <a:spcAft>
                <a:spcPts val="0"/>
              </a:spcAft>
            </a:pPr>
            <a:r>
              <a:rPr lang="en-US" sz="3200" dirty="0">
                <a:solidFill>
                  <a:srgbClr val="FFFFFF"/>
                </a:solidFill>
                <a:latin typeface="Calibri" panose="020F0502020204030204" pitchFamily="34" charset="0"/>
              </a:rPr>
              <a:t>2</a:t>
            </a:r>
            <a:r>
              <a:rPr lang="en-US" sz="3200" dirty="0">
                <a:solidFill>
                  <a:srgbClr val="FFFFFF"/>
                </a:solidFill>
                <a:effectLst/>
                <a:latin typeface="Calibri" panose="020F0502020204030204" pitchFamily="34" charset="0"/>
              </a:rPr>
              <a:t>. Newcastle was one of the most successful coal mining towns in northwestern Washington. Nearly 11 million tons of coal was extracted from the area between 1869 and 1963 and helped fuel the growth of the entire Puget Sound region. </a:t>
            </a:r>
            <a:endParaRPr lang="en-US" sz="3200" dirty="0">
              <a:solidFill>
                <a:srgbClr val="FFFFFF"/>
              </a:solidFill>
            </a:endParaRPr>
          </a:p>
        </p:txBody>
      </p:sp>
      <p:pic>
        <p:nvPicPr>
          <p:cNvPr id="13" name="Sissy Spacek Coal Miners Daughter CLIP (1)">
            <a:hlinkClick r:id="" action="ppaction://media"/>
            <a:extLst>
              <a:ext uri="{FF2B5EF4-FFF2-40B4-BE49-F238E27FC236}">
                <a16:creationId xmlns:a16="http://schemas.microsoft.com/office/drawing/2014/main" id="{7E77E671-9844-43F7-982B-D68144307C77}"/>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2487062" y="4054772"/>
            <a:ext cx="487363" cy="487363"/>
          </a:xfrm>
        </p:spPr>
      </p:pic>
      <p:pic>
        <p:nvPicPr>
          <p:cNvPr id="4" name="Picture 3">
            <a:extLst>
              <a:ext uri="{FF2B5EF4-FFF2-40B4-BE49-F238E27FC236}">
                <a16:creationId xmlns:a16="http://schemas.microsoft.com/office/drawing/2014/main" id="{32B52143-9D4A-40D0-BA79-CA2E144652DA}"/>
              </a:ext>
            </a:extLst>
          </p:cNvPr>
          <p:cNvPicPr>
            <a:picLocks noChangeAspect="1"/>
          </p:cNvPicPr>
          <p:nvPr/>
        </p:nvPicPr>
        <p:blipFill>
          <a:blip r:embed="rId6"/>
          <a:stretch>
            <a:fillRect/>
          </a:stretch>
        </p:blipFill>
        <p:spPr>
          <a:xfrm>
            <a:off x="5347396" y="2992684"/>
            <a:ext cx="6006308" cy="3378549"/>
          </a:xfrm>
          <a:prstGeom prst="rect">
            <a:avLst/>
          </a:prstGeom>
        </p:spPr>
      </p:pic>
      <p:sp>
        <p:nvSpPr>
          <p:cNvPr id="3" name="TextBox 2">
            <a:extLst>
              <a:ext uri="{FF2B5EF4-FFF2-40B4-BE49-F238E27FC236}">
                <a16:creationId xmlns:a16="http://schemas.microsoft.com/office/drawing/2014/main" id="{C3442F66-B049-4FE3-A8D6-4DE697F6CFA4}"/>
              </a:ext>
            </a:extLst>
          </p:cNvPr>
          <p:cNvSpPr txBox="1"/>
          <p:nvPr/>
        </p:nvSpPr>
        <p:spPr>
          <a:xfrm>
            <a:off x="2808514" y="5827959"/>
            <a:ext cx="3722913" cy="276999"/>
          </a:xfrm>
          <a:prstGeom prst="rect">
            <a:avLst/>
          </a:prstGeom>
          <a:noFill/>
        </p:spPr>
        <p:txBody>
          <a:bodyPr wrap="square" rtlCol="0">
            <a:spAutoFit/>
          </a:bodyPr>
          <a:lstStyle/>
          <a:p>
            <a:r>
              <a:rPr lang="en-US" sz="1200" dirty="0"/>
              <a:t>Photo: Renton Historical Society</a:t>
            </a:r>
          </a:p>
        </p:txBody>
      </p:sp>
    </p:spTree>
    <p:extLst>
      <p:ext uri="{BB962C8B-B14F-4D97-AF65-F5344CB8AC3E}">
        <p14:creationId xmlns:p14="http://schemas.microsoft.com/office/powerpoint/2010/main" val="270891323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36" fill="hold"/>
                                        <p:tgtEl>
                                          <p:spTgt spid="13"/>
                                        </p:tgtEl>
                                      </p:cBhvr>
                                    </p:cmd>
                                  </p:childTnLst>
                                </p:cTn>
                              </p:par>
                            </p:childTnLst>
                          </p:cTn>
                        </p:par>
                      </p:childTnLst>
                    </p:cTn>
                  </p:par>
                </p:childTnLst>
              </p:cTn>
              <p:nextCondLst>
                <p:cond evt="onClick" delay="0">
                  <p:tgtEl>
                    <p:spTgt spid="13"/>
                  </p:tgtEl>
                </p:cond>
              </p:nextCondLst>
            </p:seq>
            <p:audio>
              <p:cMediaNode vol="10000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6663</TotalTime>
  <Words>935</Words>
  <Application>Microsoft Macintosh PowerPoint</Application>
  <PresentationFormat>Widescreen</PresentationFormat>
  <Paragraphs>95</Paragraphs>
  <Slides>24</Slides>
  <Notes>24</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Trebuchet MS</vt:lpstr>
      <vt:lpstr>Office Theme</vt:lpstr>
      <vt:lpstr>Volunteer Appreciation</vt:lpstr>
      <vt:lpstr>Ground Rules</vt:lpstr>
      <vt:lpstr>Around the City</vt:lpstr>
      <vt:lpstr>1. In 1982, King County designated Company House No. 75 as a historical landmark. This landmark is the last surviving residence of the Pacific Coast Coal Company. Locally, this house is known by what name? </vt:lpstr>
      <vt:lpstr>2. One thousand bibliophiles visited this 11,000 square-foot, green-roofed building when it opened on  December 8, 2012.</vt:lpstr>
      <vt:lpstr>3. This newly completed boardwalk trail allows pedestrians to complete a 1.4 mile loop around Lake Boren. </vt:lpstr>
      <vt:lpstr>Newcastle  Past and Present</vt:lpstr>
      <vt:lpstr>1. When Newcastle was incorporated in 1994, this song was at the top of the pop charts.</vt:lpstr>
      <vt:lpstr>2. Newcastle was one of the most successful coal mining towns in northwestern Washington. Nearly 11 million tons of coal was extracted from the area between 1869 and 1963 and helped fuel the growth of the entire Puget Sound region. </vt:lpstr>
      <vt:lpstr>3. When traffic is snarled on I-405 and Coal Creek Parkway has become an alternative route for people traveling to and from neighboring cities, you may feel like it will take this long to make it home.  </vt:lpstr>
      <vt:lpstr>4. A sub-committee of the Community Activities Commission plans strategies to recruit, retain and recognize City of Newcastle volunteers, including tonight's event. </vt:lpstr>
      <vt:lpstr>Better Together</vt:lpstr>
      <vt:lpstr>1. Encaustic on wood, graphite on paper, oil on canvas and digital art were just a few of the mediums displayed by 17 local artists at the Newcastle Area Artists Exhibition hosted by the Newcastle Arts Commission and the Friends of the Newcastle Library. How many years has this exhibition been a part of the Newcastle Days festivities? </vt:lpstr>
      <vt:lpstr>2. Over 200 members of the Newcastle Community attended this Chamber of Commerce event that honors businesses, volunteers, students, non-profits and leaders of our sparkling community.   </vt:lpstr>
      <vt:lpstr>3. The Newcastle Historical Cemetery has served as the final resting place for coal miners and their families since the 1870s. Recent brush clearing organized by this volunteer group revealed the gravestone of Fred Gouley, who died in 1890. </vt:lpstr>
      <vt:lpstr>  4. No matter how slow you go, you are still lapping everyone on the couch.  Which two organizations have co-sponsored multiple group hikes for Newcastle area residents this past year?      </vt:lpstr>
      <vt:lpstr>5. Annually, NYCE works in collaboration with the City, YMCA, and the library to create an event that addresses or solves a specific issue identified by the group. This year, to provide outlets for stress in a competitive educational atmosphere, NYCE sponsored a Teen Film Contest. These films were showcased during the Summer Movie Night. </vt:lpstr>
      <vt:lpstr>PowerPoint Presentation</vt:lpstr>
      <vt:lpstr>7. The Community Activities Commission selected  bands to headline the 2018 Summer Concert Series. Which was not one of the summer concert bands?   A.  Shaggy Sweet B.  Microsoft Jumpin' Jive Orchestra C. Hit Explosion D. Soul Purpose </vt:lpstr>
      <vt:lpstr>8. Where in Newcastle can you find a volunteer facilitator leading Girls Who Code, a program designed to close the gender gap in technology?</vt:lpstr>
      <vt:lpstr>9. Boy Scouts Troop 499 volunteers in excess of 2000 hours each year in Newcastle and surrounding communities. Which of these projects are included?   A.  Street Cleanup B.  Food Drive C.  Document Recycling D.  All of the Above </vt:lpstr>
      <vt:lpstr>10. These City of Newcastle volunteers developed recommendations to bring the city's sign ordinance into compliance in response to a U.S. Supreme Court decision (Reed vs. Town of Gilbert).  </vt:lpstr>
      <vt:lpstr>BONUS QUESTION</vt:lpstr>
      <vt:lpstr> Attendees at tonight's event responded to the question "How many years have you volunteered in the City of Newcastle?" Based on the respondents' answers, what is the MODE of this data set?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Volunteer Appreciation</dc:title>
  <dc:creator>Van Atta, Kim E</dc:creator>
  <cp:lastModifiedBy>Christina Corrales-Toy</cp:lastModifiedBy>
  <cp:revision>56</cp:revision>
  <cp:lastPrinted>2018-10-01T17:59:05Z</cp:lastPrinted>
  <dcterms:created xsi:type="dcterms:W3CDTF">2018-09-27T03:49:12Z</dcterms:created>
  <dcterms:modified xsi:type="dcterms:W3CDTF">2018-10-03T02:27:50Z</dcterms:modified>
</cp:coreProperties>
</file>